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9"/>
  </p:notesMasterIdLst>
  <p:handoutMasterIdLst>
    <p:handoutMasterId r:id="rId90"/>
  </p:handoutMasterIdLst>
  <p:sldIdLst>
    <p:sldId id="256" r:id="rId2"/>
    <p:sldId id="258" r:id="rId3"/>
    <p:sldId id="257" r:id="rId4"/>
    <p:sldId id="302" r:id="rId5"/>
    <p:sldId id="262" r:id="rId6"/>
    <p:sldId id="260" r:id="rId7"/>
    <p:sldId id="263" r:id="rId8"/>
    <p:sldId id="265" r:id="rId9"/>
    <p:sldId id="261" r:id="rId10"/>
    <p:sldId id="270" r:id="rId11"/>
    <p:sldId id="268" r:id="rId12"/>
    <p:sldId id="273" r:id="rId13"/>
    <p:sldId id="274" r:id="rId14"/>
    <p:sldId id="275" r:id="rId15"/>
    <p:sldId id="278" r:id="rId16"/>
    <p:sldId id="277" r:id="rId17"/>
    <p:sldId id="279" r:id="rId18"/>
    <p:sldId id="311" r:id="rId19"/>
    <p:sldId id="269" r:id="rId20"/>
    <p:sldId id="283" r:id="rId21"/>
    <p:sldId id="284" r:id="rId22"/>
    <p:sldId id="285" r:id="rId23"/>
    <p:sldId id="287" r:id="rId24"/>
    <p:sldId id="288" r:id="rId25"/>
    <p:sldId id="292" r:id="rId26"/>
    <p:sldId id="286" r:id="rId27"/>
    <p:sldId id="316" r:id="rId28"/>
    <p:sldId id="289" r:id="rId29"/>
    <p:sldId id="290" r:id="rId30"/>
    <p:sldId id="291" r:id="rId31"/>
    <p:sldId id="303" r:id="rId32"/>
    <p:sldId id="281" r:id="rId33"/>
    <p:sldId id="282" r:id="rId34"/>
    <p:sldId id="293" r:id="rId35"/>
    <p:sldId id="294" r:id="rId36"/>
    <p:sldId id="295" r:id="rId37"/>
    <p:sldId id="296" r:id="rId38"/>
    <p:sldId id="306" r:id="rId39"/>
    <p:sldId id="307" r:id="rId40"/>
    <p:sldId id="332" r:id="rId41"/>
    <p:sldId id="297" r:id="rId42"/>
    <p:sldId id="298" r:id="rId43"/>
    <p:sldId id="299" r:id="rId44"/>
    <p:sldId id="301" r:id="rId45"/>
    <p:sldId id="300" r:id="rId46"/>
    <p:sldId id="318" r:id="rId47"/>
    <p:sldId id="333" r:id="rId48"/>
    <p:sldId id="317" r:id="rId49"/>
    <p:sldId id="276" r:id="rId50"/>
    <p:sldId id="304" r:id="rId51"/>
    <p:sldId id="305" r:id="rId52"/>
    <p:sldId id="264" r:id="rId53"/>
    <p:sldId id="319" r:id="rId54"/>
    <p:sldId id="335" r:id="rId55"/>
    <p:sldId id="336" r:id="rId56"/>
    <p:sldId id="337" r:id="rId57"/>
    <p:sldId id="338" r:id="rId58"/>
    <p:sldId id="339" r:id="rId59"/>
    <p:sldId id="340" r:id="rId60"/>
    <p:sldId id="341" r:id="rId61"/>
    <p:sldId id="344" r:id="rId62"/>
    <p:sldId id="345" r:id="rId63"/>
    <p:sldId id="346" r:id="rId64"/>
    <p:sldId id="347" r:id="rId65"/>
    <p:sldId id="331" r:id="rId66"/>
    <p:sldId id="272" r:id="rId67"/>
    <p:sldId id="349" r:id="rId68"/>
    <p:sldId id="351" r:id="rId69"/>
    <p:sldId id="348" r:id="rId70"/>
    <p:sldId id="350" r:id="rId71"/>
    <p:sldId id="352" r:id="rId72"/>
    <p:sldId id="353" r:id="rId73"/>
    <p:sldId id="354" r:id="rId74"/>
    <p:sldId id="355" r:id="rId75"/>
    <p:sldId id="356" r:id="rId76"/>
    <p:sldId id="358" r:id="rId77"/>
    <p:sldId id="357" r:id="rId78"/>
    <p:sldId id="359" r:id="rId79"/>
    <p:sldId id="360" r:id="rId80"/>
    <p:sldId id="361" r:id="rId81"/>
    <p:sldId id="362" r:id="rId82"/>
    <p:sldId id="363" r:id="rId83"/>
    <p:sldId id="364" r:id="rId84"/>
    <p:sldId id="365" r:id="rId85"/>
    <p:sldId id="366" r:id="rId86"/>
    <p:sldId id="367" r:id="rId87"/>
    <p:sldId id="368" r:id="rId8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EFE9D"/>
    <a:srgbClr val="F7F796"/>
    <a:srgbClr val="FF99CC"/>
    <a:srgbClr val="FF66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997" autoAdjust="0"/>
    <p:restoredTop sz="87859" autoAdjust="0"/>
  </p:normalViewPr>
  <p:slideViewPr>
    <p:cSldViewPr snapToGrid="0" snapToObjects="1">
      <p:cViewPr varScale="1">
        <p:scale>
          <a:sx n="111" d="100"/>
          <a:sy n="111" d="100"/>
        </p:scale>
        <p:origin x="-1800" y="-112"/>
      </p:cViewPr>
      <p:guideLst>
        <p:guide orient="horz" pos="2160"/>
        <p:guide pos="2880"/>
      </p:guideLst>
    </p:cSldViewPr>
  </p:slideViewPr>
  <p:outlineViewPr>
    <p:cViewPr>
      <p:scale>
        <a:sx n="33" d="100"/>
        <a:sy n="33" d="100"/>
      </p:scale>
      <p:origin x="0" y="8730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300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handoutMaster" Target="handoutMasters/handoutMaster1.xml"/><Relationship Id="rId91" Type="http://schemas.openxmlformats.org/officeDocument/2006/relationships/printerSettings" Target="printerSettings/printerSettings1.bin"/><Relationship Id="rId92" Type="http://schemas.openxmlformats.org/officeDocument/2006/relationships/presProps" Target="presProps.xml"/><Relationship Id="rId93" Type="http://schemas.openxmlformats.org/officeDocument/2006/relationships/viewProps" Target="viewProps.xml"/><Relationship Id="rId94" Type="http://schemas.openxmlformats.org/officeDocument/2006/relationships/theme" Target="theme/theme1.xml"/><Relationship Id="rId95"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311D27-8D76-AC40-B62D-635D295911DA}" type="datetimeFigureOut">
              <a:rPr lang="en-US" smtClean="0"/>
              <a:pPr/>
              <a:t>6/2/14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65674F-DA0F-844C-A565-D465DF3FB8F2}" type="slidenum">
              <a:rPr lang="en-US" smtClean="0"/>
              <a:pPr/>
              <a:t>‹#›</a:t>
            </a:fld>
            <a:endParaRPr lang="en-US"/>
          </a:p>
        </p:txBody>
      </p:sp>
    </p:spTree>
    <p:extLst>
      <p:ext uri="{BB962C8B-B14F-4D97-AF65-F5344CB8AC3E}">
        <p14:creationId xmlns:p14="http://schemas.microsoft.com/office/powerpoint/2010/main" val="4038069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636822-38F5-AC48-933A-F054629224DE}" type="datetimeFigureOut">
              <a:rPr lang="en-US" smtClean="0"/>
              <a:pPr/>
              <a:t>6/2/14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7C3B1C-F183-564E-A62F-6EE9D13EC7B9}" type="slidenum">
              <a:rPr lang="en-US" smtClean="0"/>
              <a:pPr/>
              <a:t>‹#›</a:t>
            </a:fld>
            <a:endParaRPr lang="en-US"/>
          </a:p>
        </p:txBody>
      </p:sp>
    </p:spTree>
    <p:extLst>
      <p:ext uri="{BB962C8B-B14F-4D97-AF65-F5344CB8AC3E}">
        <p14:creationId xmlns:p14="http://schemas.microsoft.com/office/powerpoint/2010/main" val="16303929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7C3B1C-F183-564E-A62F-6EE9D13EC7B9}" type="slidenum">
              <a:rPr lang="en-US" smtClean="0"/>
              <a:pPr/>
              <a:t>1</a:t>
            </a:fld>
            <a:endParaRPr lang="en-US"/>
          </a:p>
        </p:txBody>
      </p:sp>
    </p:spTree>
    <p:extLst>
      <p:ext uri="{BB962C8B-B14F-4D97-AF65-F5344CB8AC3E}">
        <p14:creationId xmlns:p14="http://schemas.microsoft.com/office/powerpoint/2010/main" val="287880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teachers teach every word in the English language? They teach sounds/patterns that can be used to read words.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10</a:t>
            </a:fld>
            <a:endParaRPr lang="en-US"/>
          </a:p>
        </p:txBody>
      </p:sp>
    </p:spTree>
    <p:extLst>
      <p:ext uri="{BB962C8B-B14F-4D97-AF65-F5344CB8AC3E}">
        <p14:creationId xmlns:p14="http://schemas.microsoft.com/office/powerpoint/2010/main" val="1950487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a:t>
            </a:r>
          </a:p>
          <a:p>
            <a:r>
              <a:rPr lang="en-US" dirty="0" smtClean="0"/>
              <a:t>-</a:t>
            </a:r>
            <a:r>
              <a:rPr lang="en-US" dirty="0" err="1" smtClean="0"/>
              <a:t>Syllableness</a:t>
            </a:r>
            <a:r>
              <a:rPr lang="en-US" baseline="0" dirty="0" smtClean="0"/>
              <a:t> opens way for two-word utterances; syllable deletion is a major structural change</a:t>
            </a:r>
          </a:p>
          <a:p>
            <a:r>
              <a:rPr lang="en-US" baseline="0" dirty="0" smtClean="0"/>
              <a:t>-Singleton consonant deletion is a major structural change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r>
              <a:rPr lang="en-US" baseline="0" dirty="0" err="1" smtClean="0"/>
              <a:t>s</a:t>
            </a:r>
            <a:r>
              <a:rPr lang="en-US" baseline="0" dirty="0" smtClean="0"/>
              <a:t>/ cluster reduction is a major structural change, has a huge impact on intelligibility. Producing /</a:t>
            </a:r>
            <a:r>
              <a:rPr lang="en-US" baseline="0" dirty="0" err="1" smtClean="0"/>
              <a:t>s</a:t>
            </a:r>
            <a:r>
              <a:rPr lang="en-US" baseline="0" dirty="0" smtClean="0"/>
              <a:t>/ clusters is a pivotal skill that will impact stridency across the board.</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-Fronting and backing are major substitutions impacting intelligibility</a:t>
            </a:r>
          </a:p>
          <a:p>
            <a:r>
              <a:rPr lang="en-US" baseline="0" dirty="0" smtClean="0"/>
              <a:t>-Reasons for liquids will be explained</a:t>
            </a:r>
          </a:p>
          <a:p>
            <a:r>
              <a:rPr lang="en-US" baseline="0" dirty="0" smtClean="0"/>
              <a:t>-Why not stopping? /s/ clusters are easier to produce than singleton </a:t>
            </a:r>
            <a:r>
              <a:rPr lang="en-US" baseline="0" dirty="0" err="1" smtClean="0"/>
              <a:t>stridents</a:t>
            </a:r>
            <a:r>
              <a:rPr lang="en-US" baseline="0" dirty="0" smtClean="0"/>
              <a:t> for a kid who is stopping </a:t>
            </a:r>
            <a:r>
              <a:rPr lang="en-US" baseline="0" dirty="0" err="1" smtClean="0"/>
              <a:t>stridents</a:t>
            </a:r>
            <a:r>
              <a:rPr lang="en-US" baseline="0" dirty="0" smtClean="0"/>
              <a:t>.</a:t>
            </a:r>
          </a:p>
          <a:p>
            <a:endParaRPr lang="en-US" baseline="0" dirty="0" smtClean="0"/>
          </a:p>
          <a:p>
            <a:r>
              <a:rPr lang="en-US" baseline="0" dirty="0" smtClean="0"/>
              <a:t>-If you use different patterns (or cycle through errors rather than patterns), do not call it Cycles. It’s not Cycles.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Two clinical hours on this pattern per cycle. Unintelligible</a:t>
            </a:r>
            <a:r>
              <a:rPr lang="en-US" baseline="0" dirty="0" smtClean="0"/>
              <a:t> c</a:t>
            </a:r>
            <a:r>
              <a:rPr lang="en-US" dirty="0" smtClean="0"/>
              <a:t>hild should be receiving at least an hour per week of services,</a:t>
            </a:r>
            <a:r>
              <a:rPr lang="en-US" baseline="0" dirty="0" smtClean="0"/>
              <a:t> so two weeks. Choose a few words each week.</a:t>
            </a:r>
            <a:endParaRPr lang="en-US" dirty="0" smtClean="0"/>
          </a:p>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One clinical</a:t>
            </a:r>
            <a:r>
              <a:rPr lang="en-US" baseline="0" dirty="0" smtClean="0"/>
              <a:t> hour</a:t>
            </a:r>
            <a:r>
              <a:rPr lang="en-US" dirty="0" smtClean="0"/>
              <a:t> per phoneme. Number of target</a:t>
            </a:r>
            <a:r>
              <a:rPr lang="en-US" baseline="0" dirty="0" smtClean="0"/>
              <a:t> phonemes</a:t>
            </a:r>
            <a:r>
              <a:rPr lang="en-US" dirty="0" smtClean="0"/>
              <a:t> depends on </a:t>
            </a:r>
            <a:r>
              <a:rPr lang="en-US" dirty="0" err="1" smtClean="0"/>
              <a:t>stimulability</a:t>
            </a:r>
            <a:r>
              <a:rPr lang="en-US" dirty="0" smtClean="0"/>
              <a:t>.</a:t>
            </a:r>
            <a:r>
              <a:rPr lang="en-US" baseline="0" dirty="0" smtClean="0"/>
              <a:t> Choose a few words per target phoneme.</a:t>
            </a:r>
            <a:endParaRPr lang="en-US" dirty="0" smtClean="0"/>
          </a:p>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One clinical</a:t>
            </a:r>
            <a:r>
              <a:rPr lang="en-US" baseline="0" dirty="0" smtClean="0"/>
              <a:t> hour</a:t>
            </a:r>
            <a:r>
              <a:rPr lang="en-US" dirty="0" smtClean="0"/>
              <a:t> per phoneme. Number of target</a:t>
            </a:r>
            <a:r>
              <a:rPr lang="en-US" baseline="0" dirty="0" smtClean="0"/>
              <a:t> phonemes</a:t>
            </a:r>
            <a:r>
              <a:rPr lang="en-US" dirty="0" smtClean="0"/>
              <a:t> depends on </a:t>
            </a:r>
            <a:r>
              <a:rPr lang="en-US" dirty="0" err="1" smtClean="0"/>
              <a:t>stimulability</a:t>
            </a:r>
            <a:r>
              <a:rPr lang="en-US" dirty="0" smtClean="0"/>
              <a:t>.</a:t>
            </a:r>
            <a:r>
              <a:rPr lang="en-US" baseline="0" dirty="0" smtClean="0"/>
              <a:t> Choose a few words per target phoneme.</a:t>
            </a:r>
            <a:endParaRPr lang="en-US" dirty="0" smtClean="0"/>
          </a:p>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Singleton consonants don’t need to be 100%, but you should at least have a chance of the child not deleting the entire cluster.</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One clinical</a:t>
            </a:r>
            <a:r>
              <a:rPr lang="en-US" baseline="0" dirty="0" smtClean="0"/>
              <a:t> hour</a:t>
            </a:r>
            <a:r>
              <a:rPr lang="en-US" dirty="0" smtClean="0"/>
              <a:t> per cluster. Number of target</a:t>
            </a:r>
            <a:r>
              <a:rPr lang="en-US" baseline="0" dirty="0" smtClean="0"/>
              <a:t> clusters </a:t>
            </a:r>
            <a:r>
              <a:rPr lang="en-US" dirty="0" smtClean="0"/>
              <a:t>depends on </a:t>
            </a:r>
            <a:r>
              <a:rPr lang="en-US" dirty="0" err="1" smtClean="0"/>
              <a:t>stimulability</a:t>
            </a:r>
            <a:r>
              <a:rPr lang="en-US" dirty="0" smtClean="0"/>
              <a:t>.</a:t>
            </a:r>
            <a:r>
              <a:rPr lang="en-US" baseline="0" dirty="0" smtClean="0"/>
              <a:t> Choose a few words per target cluster.</a:t>
            </a:r>
            <a:endParaRPr lang="en-US" dirty="0" smtClean="0"/>
          </a:p>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One clinical</a:t>
            </a:r>
            <a:r>
              <a:rPr lang="en-US" baseline="0" dirty="0" smtClean="0"/>
              <a:t> hour</a:t>
            </a:r>
            <a:r>
              <a:rPr lang="en-US" dirty="0" smtClean="0"/>
              <a:t> per phoneme. Number of target</a:t>
            </a:r>
            <a:r>
              <a:rPr lang="en-US" baseline="0" dirty="0" smtClean="0"/>
              <a:t> phonemes</a:t>
            </a:r>
            <a:r>
              <a:rPr lang="en-US" dirty="0" smtClean="0"/>
              <a:t> depends on </a:t>
            </a:r>
            <a:r>
              <a:rPr lang="en-US" dirty="0" err="1" smtClean="0"/>
              <a:t>stimulability</a:t>
            </a:r>
            <a:r>
              <a:rPr lang="en-US" dirty="0" smtClean="0"/>
              <a:t>.</a:t>
            </a:r>
            <a:r>
              <a:rPr lang="en-US" baseline="0" dirty="0" smtClean="0"/>
              <a:t> Choose a few words per target phoneme.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Words with mixed front and back sounds may be useful as challenge words after the child gains facility with anterior-posterior contrasts</a:t>
            </a:r>
            <a:endParaRPr lang="en-US" dirty="0" smtClean="0"/>
          </a:p>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clinical hour per target phoneme.</a:t>
            </a:r>
          </a:p>
          <a:p>
            <a:r>
              <a:rPr lang="en-US" dirty="0" smtClean="0"/>
              <a:t>Bottom line: you’ll spend two weeks here and there on it, and it’s the right thing to do.</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Initial</a:t>
            </a:r>
            <a:r>
              <a:rPr lang="en-US" baseline="0" dirty="0" smtClean="0"/>
              <a:t> “</a:t>
            </a:r>
            <a:r>
              <a:rPr lang="en-US" baseline="0" dirty="0" err="1" smtClean="0"/>
              <a:t>er</a:t>
            </a:r>
            <a:r>
              <a:rPr lang="en-US" baseline="0" dirty="0" smtClean="0"/>
              <a:t>” will settle into an /</a:t>
            </a:r>
            <a:r>
              <a:rPr lang="en-US" baseline="0" dirty="0" err="1" smtClean="0"/>
              <a:t>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-What does </a:t>
            </a:r>
            <a:r>
              <a:rPr lang="en-US" baseline="0" dirty="0" err="1" smtClean="0"/>
              <a:t>stimulable</a:t>
            </a:r>
            <a:r>
              <a:rPr lang="en-US" baseline="0" dirty="0" smtClean="0"/>
              <a:t> mean? You can get them to say it—does not mean easily says it on the first try.</a:t>
            </a:r>
          </a:p>
          <a:p>
            <a:r>
              <a:rPr lang="en-US" baseline="0" dirty="0" smtClean="0"/>
              <a:t>-Focused auditory input cycle: sessions look just like regular sessions except that the child is not expected to attempt target words. He participates in the activities, and the clinician and parent model the target patterns.</a:t>
            </a:r>
          </a:p>
          <a:p>
            <a:r>
              <a:rPr lang="en-US" baseline="0" dirty="0" smtClean="0"/>
              <a:t>-If the child remains nonverbal, not just with you but at home, following the auditory input cycle and is truly not </a:t>
            </a:r>
            <a:r>
              <a:rPr lang="en-US" baseline="0" dirty="0" err="1" smtClean="0"/>
              <a:t>stimulable</a:t>
            </a:r>
            <a:r>
              <a:rPr lang="en-US" baseline="0" dirty="0" smtClean="0"/>
              <a:t>, maybe spoken language is not going to happen.</a:t>
            </a:r>
          </a:p>
        </p:txBody>
      </p:sp>
      <p:sp>
        <p:nvSpPr>
          <p:cNvPr id="4" name="Slide Number Placeholder 3"/>
          <p:cNvSpPr>
            <a:spLocks noGrp="1"/>
          </p:cNvSpPr>
          <p:nvPr>
            <p:ph type="sldNum" sz="quarter" idx="10"/>
          </p:nvPr>
        </p:nvSpPr>
        <p:spPr/>
        <p:txBody>
          <a:bodyPr/>
          <a:lstStyle/>
          <a:p>
            <a:fld id="{DC7C3B1C-F183-564E-A62F-6EE9D13EC7B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 in mind that t or k may be fronted/backed</a:t>
            </a:r>
            <a:r>
              <a:rPr lang="en-US" baseline="0" dirty="0" smtClean="0"/>
              <a:t> when taking data for initial and final singletons. But they may not be omitted.</a:t>
            </a:r>
          </a:p>
          <a:p>
            <a:r>
              <a:rPr lang="en-US" baseline="0" dirty="0" smtClean="0"/>
              <a:t>Also allow for voicing errors—omission is not acceptable, but do not penalize them for </a:t>
            </a:r>
            <a:r>
              <a:rPr lang="en-US" baseline="0" smtClean="0"/>
              <a:t>voicing errors. </a:t>
            </a:r>
            <a:r>
              <a:rPr lang="en-US" baseline="0" dirty="0" smtClean="0"/>
              <a:t>Voicing can be addressed as a secondary pattern.</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not </a:t>
            </a:r>
            <a:r>
              <a:rPr lang="en-US" dirty="0" err="1" smtClean="0"/>
              <a:t>stimulable</a:t>
            </a:r>
            <a:r>
              <a:rPr lang="en-US" baseline="0" dirty="0" smtClean="0"/>
              <a:t> during primary cycles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you’re struggling with palatals, know that they will get /</a:t>
            </a:r>
            <a:r>
              <a:rPr lang="en-US" dirty="0" err="1" smtClean="0"/>
              <a:t>j</a:t>
            </a:r>
            <a:r>
              <a:rPr lang="en-US" dirty="0" smtClean="0"/>
              <a:t>/ (“</a:t>
            </a:r>
            <a:r>
              <a:rPr lang="en-US" dirty="0" err="1" smtClean="0"/>
              <a:t>y</a:t>
            </a:r>
            <a:r>
              <a:rPr lang="en-US" dirty="0" smtClean="0"/>
              <a:t>”) before “</a:t>
            </a:r>
            <a:r>
              <a:rPr lang="en-US" dirty="0" err="1" smtClean="0"/>
              <a:t>sh</a:t>
            </a:r>
            <a:r>
              <a:rPr lang="en-US" dirty="0" smtClean="0"/>
              <a:t>, </a:t>
            </a:r>
            <a:r>
              <a:rPr lang="en-US" dirty="0" err="1" smtClean="0"/>
              <a:t>ch</a:t>
            </a:r>
            <a:r>
              <a:rPr lang="en-US" dirty="0" smtClean="0"/>
              <a:t>,</a:t>
            </a:r>
            <a:r>
              <a:rPr lang="en-US" baseline="0" dirty="0" smtClean="0"/>
              <a:t> </a:t>
            </a:r>
            <a:r>
              <a:rPr lang="en-US" baseline="0" dirty="0" err="1" smtClean="0"/>
              <a:t>j</a:t>
            </a:r>
            <a:r>
              <a:rPr lang="en-US" baseline="0" dirty="0" smtClean="0"/>
              <a:t>.” You might need to include palatals as a target pattern in the cycle.</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thing the primary patterns will</a:t>
            </a:r>
            <a:r>
              <a:rPr lang="en-US" baseline="0" dirty="0" smtClean="0"/>
              <a:t> improve t</a:t>
            </a:r>
            <a:r>
              <a:rPr lang="en-US" dirty="0" smtClean="0"/>
              <a:t>his—don’t stress about it early on.</a:t>
            </a:r>
          </a:p>
          <a:p>
            <a:r>
              <a:rPr lang="en-US" dirty="0" smtClean="0"/>
              <a:t>Minimal pairs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Yes, these are real examples of idiosyncratic</a:t>
            </a:r>
            <a:r>
              <a:rPr lang="en-US" baseline="0" dirty="0" smtClean="0"/>
              <a:t> rules from kiddos I have worked with.</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-First example: she did produce stops /</a:t>
            </a:r>
            <a:r>
              <a:rPr lang="en-US" baseline="0" dirty="0" err="1" smtClean="0"/>
              <a:t>p</a:t>
            </a:r>
            <a:r>
              <a:rPr lang="en-US" baseline="0" dirty="0" smtClean="0"/>
              <a:t>, </a:t>
            </a:r>
            <a:r>
              <a:rPr lang="en-US" baseline="0" dirty="0" err="1" smtClean="0"/>
              <a:t>b</a:t>
            </a:r>
            <a:r>
              <a:rPr lang="en-US" baseline="0" dirty="0" smtClean="0"/>
              <a:t>/ correctly most of the time in initial position, which had been worked on for three years.</a:t>
            </a:r>
            <a:endParaRPr lang="en-US" dirty="0" smtClean="0"/>
          </a:p>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these kids have had kinesthetic, traditional therapy and have not sufficiently</a:t>
            </a:r>
            <a:r>
              <a:rPr lang="en-US" baseline="0" dirty="0" smtClean="0"/>
              <a:t> repaired their phonological system. Cycling the primary and secondary patterns may not be enough. Or they were appropriately treated years ago, dismissed as age appropriate by kindergarten, then don’t keep pace with their peers.</a:t>
            </a:r>
          </a:p>
          <a:p>
            <a:r>
              <a:rPr lang="en-US" baseline="0" dirty="0" smtClean="0"/>
              <a:t>-Phonics writing: English orthography is just not representative of English phonology. </a:t>
            </a:r>
            <a:r>
              <a:rPr lang="en-US" baseline="0" dirty="0" err="1" smtClean="0"/>
              <a:t>LiPS</a:t>
            </a:r>
            <a:r>
              <a:rPr lang="en-US" baseline="0" dirty="0" smtClean="0"/>
              <a:t> is great, or make up your own. You can also use Visual Phonics.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31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only target what</a:t>
            </a:r>
            <a:r>
              <a:rPr lang="en-US" baseline="0" dirty="0" smtClean="0"/>
              <a:t> is </a:t>
            </a:r>
            <a:r>
              <a:rPr lang="en-US" baseline="0" dirty="0" err="1" smtClean="0"/>
              <a:t>stimulable</a:t>
            </a:r>
            <a:endParaRPr lang="en-US" dirty="0" smtClean="0"/>
          </a:p>
          <a:p>
            <a:r>
              <a:rPr lang="en-US" dirty="0" smtClean="0"/>
              <a:t>When you get to liquids, take stock and start over again if the child has not reached criteria</a:t>
            </a:r>
            <a:r>
              <a:rPr lang="en-US" baseline="0" dirty="0" smtClean="0"/>
              <a:t> for moving on to secondary patterns.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He is affricating </a:t>
            </a:r>
            <a:r>
              <a:rPr lang="en-US" dirty="0" err="1" smtClean="0"/>
              <a:t>s</a:t>
            </a:r>
            <a:r>
              <a:rPr lang="en-US" dirty="0" smtClean="0"/>
              <a:t>, </a:t>
            </a:r>
            <a:r>
              <a:rPr lang="en-US" dirty="0" err="1" smtClean="0"/>
              <a:t>z</a:t>
            </a:r>
            <a:r>
              <a:rPr lang="en-US" dirty="0" smtClean="0"/>
              <a:t>, </a:t>
            </a:r>
            <a:r>
              <a:rPr lang="en-US" dirty="0" err="1" smtClean="0"/>
              <a:t>sh</a:t>
            </a:r>
            <a:r>
              <a:rPr lang="en-US" dirty="0" smtClean="0"/>
              <a:t>, and /</a:t>
            </a:r>
            <a:r>
              <a:rPr lang="en-US" dirty="0" err="1" smtClean="0"/>
              <a:t>s</a:t>
            </a:r>
            <a:r>
              <a:rPr lang="en-US" dirty="0" smtClean="0"/>
              <a:t>/ clusters. Yet he’s stopping his affricates.</a:t>
            </a:r>
          </a:p>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C7C3B1C-F183-564E-A62F-6EE9D13EC7B9}" type="slidenum">
              <a:rPr lang="en-US" smtClean="0"/>
              <a:pPr/>
              <a:t>37</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38</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you know what to work on and in what order</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40</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41</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-Amplification: </a:t>
            </a:r>
            <a:r>
              <a:rPr lang="en-US" baseline="0" dirty="0" smtClean="0"/>
              <a:t>good luck getting an FM trainer. Can use PVC piping or </a:t>
            </a:r>
            <a:r>
              <a:rPr lang="en-US" baseline="0" dirty="0" err="1" smtClean="0"/>
              <a:t>Whisperphone</a:t>
            </a:r>
            <a:r>
              <a:rPr lang="en-US" baseline="0" dirty="0" smtClean="0"/>
              <a:t> Duet.</a:t>
            </a:r>
          </a:p>
          <a:p>
            <a:r>
              <a:rPr lang="en-US" baseline="0" dirty="0" smtClean="0"/>
              <a:t>Greater progress demonstrated when amplification is used.</a:t>
            </a:r>
          </a:p>
          <a:p>
            <a:r>
              <a:rPr lang="en-US" baseline="0" dirty="0" smtClean="0"/>
              <a:t>-Do not overemphasize the targets while reading, especially /</a:t>
            </a:r>
            <a:r>
              <a:rPr lang="en-US" baseline="0" dirty="0" err="1" smtClean="0"/>
              <a: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42</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they really can only say one target word, just use one.</a:t>
            </a:r>
          </a:p>
          <a:p>
            <a:r>
              <a:rPr lang="en-US" dirty="0" smtClean="0"/>
              <a:t>-Targets on 5x7 index cards: maybe print </a:t>
            </a:r>
            <a:r>
              <a:rPr lang="en-US" dirty="0" err="1" smtClean="0"/>
              <a:t>boardmaker</a:t>
            </a:r>
            <a:r>
              <a:rPr lang="en-US" dirty="0" smtClean="0"/>
              <a:t> pictures for them to glue, can color </a:t>
            </a:r>
            <a:r>
              <a:rPr lang="en-US" smtClean="0"/>
              <a:t>at home</a:t>
            </a:r>
          </a:p>
          <a:p>
            <a:r>
              <a:rPr lang="en-US" dirty="0" smtClean="0"/>
              <a:t>-Oral</a:t>
            </a:r>
            <a:r>
              <a:rPr lang="en-US" baseline="0" dirty="0" smtClean="0"/>
              <a:t> r</a:t>
            </a:r>
            <a:r>
              <a:rPr lang="en-US" dirty="0" smtClean="0"/>
              <a:t>eading period: material</a:t>
            </a:r>
            <a:r>
              <a:rPr lang="en-US" baseline="0" dirty="0" smtClean="0"/>
              <a:t> must be below current instructional level—effort should be on phonological pattern rather than decoding.</a:t>
            </a:r>
          </a:p>
          <a:p>
            <a:r>
              <a:rPr lang="en-US" baseline="0" dirty="0" smtClean="0"/>
              <a:t>-Optimal targets, sufficient cues so that students can experience 100% success on session’s target pattern for the carefully selected practice words.</a:t>
            </a:r>
          </a:p>
          <a:p>
            <a:r>
              <a:rPr lang="en-US" baseline="0" dirty="0" smtClean="0"/>
              <a:t>-Activities should continue no longer than 10 minutes each. Switch activities before the child loses interest. Activities can repeated week after week. </a:t>
            </a:r>
          </a:p>
          <a:p>
            <a:r>
              <a:rPr lang="en-US" baseline="0" dirty="0" smtClean="0"/>
              <a:t>-Minimal pair words contrasting the child’s errors with the correct pattern. Semantic differences are key. Can take turns saying and pointing (child says and I point, I say and child points). Especially during final cycles.</a:t>
            </a:r>
          </a:p>
          <a:p>
            <a:r>
              <a:rPr lang="en-US" baseline="0" dirty="0" smtClean="0"/>
              <a:t>-Confrontation activities if able to produce the target and perseverate on incorrect production in one or a few words. Example, one child said “</a:t>
            </a:r>
            <a:r>
              <a:rPr lang="en-US" baseline="0" dirty="0" err="1" smtClean="0"/>
              <a:t>y</a:t>
            </a:r>
            <a:r>
              <a:rPr lang="en-US" baseline="0" dirty="0" smtClean="0"/>
              <a:t>” correctly except in the word yes; she said “</a:t>
            </a:r>
            <a:r>
              <a:rPr lang="en-US" baseline="0" dirty="0" err="1" smtClean="0"/>
              <a:t>wes</a:t>
            </a:r>
            <a:r>
              <a:rPr lang="en-US" baseline="0" dirty="0" smtClean="0"/>
              <a:t>.” She was told that she would not get what she wanted if she didn’t say yes. She was asked if she wanted a snack, and she said, “Wes,” so she did not get one. The next day she carefully said, “Yes.”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43</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kids may need “boosters” of intense phonological therapy for a few weeks every year or two.</a:t>
            </a:r>
          </a:p>
          <a:p>
            <a:r>
              <a:rPr lang="en-US" baseline="0" dirty="0" smtClean="0"/>
              <a:t>-Manipulation: “Say tie. Now take off the /</a:t>
            </a:r>
            <a:r>
              <a:rPr lang="en-US" baseline="0" dirty="0" err="1" smtClean="0"/>
              <a:t>t</a:t>
            </a:r>
            <a:r>
              <a:rPr lang="en-US" baseline="0" dirty="0" smtClean="0"/>
              <a:t>/, what does it say?” “Say tie. Now change the /</a:t>
            </a:r>
            <a:r>
              <a:rPr lang="en-US" baseline="0" dirty="0" err="1" smtClean="0"/>
              <a:t>t</a:t>
            </a:r>
            <a:r>
              <a:rPr lang="en-US" baseline="0" dirty="0" smtClean="0"/>
              <a:t>/ to /</a:t>
            </a:r>
            <a:r>
              <a:rPr lang="en-US" baseline="0" dirty="0" err="1" smtClean="0"/>
              <a:t>p</a:t>
            </a:r>
            <a:r>
              <a:rPr lang="en-US" baseline="0" dirty="0" smtClean="0"/>
              <a:t>/, what does it say?”</a:t>
            </a:r>
          </a:p>
          <a:p>
            <a:r>
              <a:rPr lang="en-US" baseline="0" dirty="0" smtClean="0"/>
              <a:t>-Rhymes: parent pauses for child to fill in rhyming words.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44</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45</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-Group </a:t>
            </a:r>
            <a:r>
              <a:rPr lang="en-US" dirty="0" err="1" smtClean="0"/>
              <a:t>tx</a:t>
            </a:r>
            <a:r>
              <a:rPr lang="en-US" dirty="0" smtClean="0"/>
              <a:t> in schools</a:t>
            </a:r>
            <a:r>
              <a:rPr lang="en-US" baseline="0" dirty="0" smtClean="0"/>
              <a:t> journal</a:t>
            </a:r>
          </a:p>
          <a:p>
            <a:r>
              <a:rPr lang="en-US" baseline="0" dirty="0" smtClean="0"/>
              <a:t>-FAPE lawsuit: Tucson</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47</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Maybe a </a:t>
            </a:r>
            <a:r>
              <a:rPr lang="en-US" dirty="0" err="1" smtClean="0"/>
              <a:t>para</a:t>
            </a:r>
            <a:r>
              <a:rPr lang="en-US" dirty="0" smtClean="0"/>
              <a:t> can do the homework</a:t>
            </a:r>
            <a:r>
              <a:rPr lang="en-US" baseline="0" dirty="0" smtClean="0"/>
              <a:t> during morning work or DEAR time.</a:t>
            </a:r>
            <a:endParaRPr lang="en-US" dirty="0" smtClean="0"/>
          </a:p>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48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use a kinesthetic approach,</a:t>
            </a:r>
            <a:r>
              <a:rPr lang="en-US" baseline="0" dirty="0" smtClean="0"/>
              <a:t> they will make slower progress and have difficulty generalizing. Six years or so to become intelligible—many educational hours spent in the speech room rather than the classroom.</a:t>
            </a:r>
          </a:p>
          <a:p>
            <a:r>
              <a:rPr lang="en-US" baseline="0" dirty="0" smtClean="0"/>
              <a:t>Order in disorder: there is a method to their madness—the challenge is figuring out what it is</a:t>
            </a:r>
          </a:p>
          <a:p>
            <a:r>
              <a:rPr lang="en-US" baseline="0" dirty="0" smtClean="0"/>
              <a:t>Error patterns that separated intelligible from unintelligible 4-year-olds: cluster reduction, stridency deletion, stopping. Also final consonant deletion, backing, fronting, syllable reduction, prevocalic voicing, glottal replacement. Intelligible kids evidenced postvocalic devoicing, </a:t>
            </a:r>
            <a:r>
              <a:rPr lang="en-US" baseline="0" dirty="0" err="1" smtClean="0"/>
              <a:t>th</a:t>
            </a:r>
            <a:r>
              <a:rPr lang="en-US" baseline="0" dirty="0" smtClean="0"/>
              <a:t> -&gt; /s, z, f, v/, </a:t>
            </a:r>
            <a:r>
              <a:rPr lang="en-US" baseline="0" dirty="0" err="1" smtClean="0"/>
              <a:t>vowelization</a:t>
            </a:r>
            <a:r>
              <a:rPr lang="en-US" baseline="0" dirty="0" smtClean="0"/>
              <a:t> of /l/. Disordered, not delayed.</a:t>
            </a:r>
          </a:p>
          <a:p>
            <a:r>
              <a:rPr lang="en-US" baseline="0" dirty="0" smtClean="0"/>
              <a:t>Several years behind in decoding and spelling, even after they become intelligible</a:t>
            </a:r>
          </a:p>
        </p:txBody>
      </p:sp>
      <p:sp>
        <p:nvSpPr>
          <p:cNvPr id="4" name="Slide Number Placeholder 3"/>
          <p:cNvSpPr>
            <a:spLocks noGrp="1"/>
          </p:cNvSpPr>
          <p:nvPr>
            <p:ph type="sldNum" sz="quarter" idx="10"/>
          </p:nvPr>
        </p:nvSpPr>
        <p:spPr/>
        <p:txBody>
          <a:bodyPr/>
          <a:lstStyle/>
          <a:p>
            <a:fld id="{DC7C3B1C-F183-564E-A62F-6EE9D13EC7B9}"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Parents</a:t>
            </a:r>
            <a:r>
              <a:rPr lang="en-US" baseline="0" dirty="0" smtClean="0"/>
              <a:t> can do the first four (modeling, auditory awareness, feedback, praise) as much as they like.</a:t>
            </a:r>
          </a:p>
          <a:p>
            <a:r>
              <a:rPr lang="en-US" dirty="0" smtClean="0"/>
              <a:t>Feedback</a:t>
            </a:r>
            <a:r>
              <a:rPr lang="en-US" baseline="0" dirty="0" smtClean="0"/>
              <a:t> is the most important one, because the child is not effectively using auditory monitoring—an adult does the monitoring for him until he clues in that he is not saying what he thinks he is saying.</a:t>
            </a:r>
            <a:endParaRPr lang="en-US" dirty="0" smtClean="0"/>
          </a:p>
        </p:txBody>
      </p:sp>
      <p:sp>
        <p:nvSpPr>
          <p:cNvPr id="4" name="Slide Number Placeholder 3"/>
          <p:cNvSpPr>
            <a:spLocks noGrp="1"/>
          </p:cNvSpPr>
          <p:nvPr>
            <p:ph type="sldNum" sz="quarter" idx="10"/>
          </p:nvPr>
        </p:nvSpPr>
        <p:spPr/>
        <p:txBody>
          <a:bodyPr/>
          <a:lstStyle/>
          <a:p>
            <a:fld id="{DC7C3B1C-F183-564E-A62F-6EE9D13EC7B9}" type="slidenum">
              <a:rPr lang="en-US" smtClean="0"/>
              <a:pPr/>
              <a:t>49</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Feedback is</a:t>
            </a:r>
            <a:r>
              <a:rPr lang="en-US" baseline="0" dirty="0" smtClean="0"/>
              <a:t> probably the most effective one, so make sure parents are really clear on how to do this properly.</a:t>
            </a:r>
          </a:p>
          <a:p>
            <a:r>
              <a:rPr lang="en-US" baseline="0" dirty="0" smtClean="0"/>
              <a:t>Auditory awareness: make sure mom is producing the phoneme, not labeling the letter.</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50</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-Praise: make sure mom is producing the phoneme, not labeling the letter.</a:t>
            </a:r>
          </a:p>
          <a:p>
            <a:r>
              <a:rPr lang="en-US" baseline="0" dirty="0" smtClean="0"/>
              <a:t>-Corrections are not possible until praise is… and praise isn’t possible until generalization is happening. Corrections must be limited, because you don’t want the kid to feel negatively about changing his speech patterns. And you want him willing to try when you work with him.</a:t>
            </a:r>
          </a:p>
          <a:p>
            <a:r>
              <a:rPr lang="en-US" baseline="0" dirty="0" smtClean="0"/>
              <a:t>-Remember, ONLY THE CURRENT TARGET PATTERN. If you hear an error on a previous pattern that you know the child can say if prompted, RESIST THE URGE. You’ll only confuse and overwhelm him. How would you feel if you were expected to work on all of your weaknesses at the same time?</a:t>
            </a:r>
          </a:p>
        </p:txBody>
      </p:sp>
      <p:sp>
        <p:nvSpPr>
          <p:cNvPr id="4" name="Slide Number Placeholder 3"/>
          <p:cNvSpPr>
            <a:spLocks noGrp="1"/>
          </p:cNvSpPr>
          <p:nvPr>
            <p:ph type="sldNum" sz="quarter" idx="10"/>
          </p:nvPr>
        </p:nvSpPr>
        <p:spPr/>
        <p:txBody>
          <a:bodyPr/>
          <a:lstStyle/>
          <a:p>
            <a:fld id="{DC7C3B1C-F183-564E-A62F-6EE9D13EC7B9}" type="slidenum">
              <a:rPr lang="en-US" smtClean="0"/>
              <a:pPr/>
              <a:t>51</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your PLAAFP spells out the process errors, you don’t need to say “reduce the process of”</a:t>
            </a:r>
          </a:p>
          <a:p>
            <a:r>
              <a:rPr lang="en-US" baseline="0" dirty="0" smtClean="0"/>
              <a:t>Always say what they need to DO</a:t>
            </a:r>
          </a:p>
          <a:p>
            <a:r>
              <a:rPr lang="en-US" baseline="0" dirty="0" smtClean="0"/>
              <a:t>Obviously you need to add criteria to these objectives.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52</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Great for cognitive</a:t>
            </a:r>
            <a:r>
              <a:rPr lang="en-US" baseline="0" dirty="0" smtClean="0"/>
              <a:t> delays – these kids need organized input. Phoneme by phoneme input is difficult for cognitively typical kids to integrate and organize, but it’s often beyond cognitively delayed/impaired kids.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53</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C7C3B1C-F183-564E-A62F-6EE9D13EC7B9}" type="slidenum">
              <a:rPr lang="en-US" smtClean="0">
                <a:solidFill>
                  <a:prstClr val="black"/>
                </a:solidFill>
              </a:rPr>
              <a:pPr/>
              <a:t>54</a:t>
            </a:fld>
            <a:endParaRPr lang="en-US">
              <a:solidFill>
                <a:prstClr val="black"/>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C7C3B1C-F183-564E-A62F-6EE9D13EC7B9}" type="slidenum">
              <a:rPr lang="en-US" smtClean="0"/>
              <a:pPr/>
              <a:t>55</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56</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-Needed bribery to come to speech—came</a:t>
            </a:r>
            <a:r>
              <a:rPr lang="en-US" baseline="0" dirty="0" smtClean="0"/>
              <a:t> about</a:t>
            </a:r>
            <a:r>
              <a:rPr lang="en-US" dirty="0" smtClean="0"/>
              <a:t> 80% of the time with sticker chart that led to parent rewards.</a:t>
            </a:r>
            <a:r>
              <a:rPr lang="en-US" baseline="0" dirty="0" smtClean="0"/>
              <a:t> </a:t>
            </a:r>
            <a:r>
              <a:rPr lang="en-US" dirty="0" smtClean="0"/>
              <a:t>Rewards like going out for ice cream, going swimming with mommy, going to a restaurant, going to a </a:t>
            </a:r>
            <a:r>
              <a:rPr lang="en-US" dirty="0" err="1" smtClean="0"/>
              <a:t>playspace</a:t>
            </a:r>
            <a:r>
              <a:rPr lang="en-US" dirty="0" smtClean="0"/>
              <a:t>,</a:t>
            </a:r>
            <a:r>
              <a:rPr lang="en-US" baseline="0" dirty="0" smtClean="0"/>
              <a:t> getting a new toy. Four sessions then reward; later five sessions then reward.</a:t>
            </a:r>
          </a:p>
          <a:p>
            <a:r>
              <a:rPr lang="en-US" dirty="0" smtClean="0"/>
              <a:t>-Hearing aids magically fixed voice volume</a:t>
            </a:r>
          </a:p>
        </p:txBody>
      </p:sp>
      <p:sp>
        <p:nvSpPr>
          <p:cNvPr id="4" name="Slide Number Placeholder 3"/>
          <p:cNvSpPr>
            <a:spLocks noGrp="1"/>
          </p:cNvSpPr>
          <p:nvPr>
            <p:ph type="sldNum" sz="quarter" idx="10"/>
          </p:nvPr>
        </p:nvSpPr>
        <p:spPr/>
        <p:txBody>
          <a:bodyPr/>
          <a:lstStyle/>
          <a:p>
            <a:fld id="{DC7C3B1C-F183-564E-A62F-6EE9D13EC7B9}" type="slidenum">
              <a:rPr lang="en-US" smtClean="0"/>
              <a:pPr/>
              <a:t>57</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Occasional </a:t>
            </a:r>
            <a:r>
              <a:rPr lang="en-US" dirty="0" err="1" smtClean="0"/>
              <a:t>p/k</a:t>
            </a:r>
            <a:r>
              <a:rPr lang="en-US" dirty="0" smtClean="0"/>
              <a:t> cluster and </a:t>
            </a:r>
            <a:r>
              <a:rPr lang="en-US" dirty="0" err="1" smtClean="0"/>
              <a:t>m/n</a:t>
            </a:r>
            <a:r>
              <a:rPr lang="en-US" baseline="0" dirty="0" smtClean="0"/>
              <a:t> </a:t>
            </a:r>
            <a:r>
              <a:rPr lang="en-US" dirty="0" smtClean="0"/>
              <a:t>errors </a:t>
            </a:r>
            <a:r>
              <a:rPr lang="en-US" baseline="0" dirty="0" smtClean="0"/>
              <a:t>related to hearing loss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plane -&gt; </a:t>
            </a:r>
            <a:r>
              <a:rPr lang="en-US" baseline="0" dirty="0" err="1" smtClean="0"/>
              <a:t>kwane</a:t>
            </a:r>
            <a:r>
              <a:rPr lang="en-US" baseline="0" dirty="0" smtClean="0"/>
              <a:t>, </a:t>
            </a:r>
            <a:r>
              <a:rPr lang="en-US" baseline="0" dirty="0" err="1" smtClean="0"/>
              <a:t>kwame</a:t>
            </a:r>
            <a:endParaRPr lang="en-US" baseline="0" dirty="0" smtClean="0"/>
          </a:p>
          <a:p>
            <a:r>
              <a:rPr lang="en-US" dirty="0" smtClean="0"/>
              <a:t>my</a:t>
            </a:r>
            <a:r>
              <a:rPr lang="en-US" baseline="0" dirty="0" smtClean="0"/>
              <a:t> -&gt; </a:t>
            </a:r>
            <a:r>
              <a:rPr lang="en-US" baseline="0" dirty="0" err="1" smtClean="0"/>
              <a:t>nye</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58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-Intelligibility in connected</a:t>
            </a:r>
            <a:r>
              <a:rPr lang="en-US" baseline="0" dirty="0" smtClean="0"/>
              <a:t> speech is the gold standard but difficult to measure: time constraints, you may not know what the child is saying so you don’t know whether your guess was right or wrong (or even how many words)</a:t>
            </a:r>
          </a:p>
          <a:p>
            <a:r>
              <a:rPr lang="en-US" baseline="0" dirty="0" smtClean="0"/>
              <a:t>-Research shows that sentence imitation is more similar to connected speech measures than single words—quick to elicit but must have a listener willing to tell you what they heard, since you know the sentences. Remember to pause the recorder when you present a sentence.</a:t>
            </a:r>
          </a:p>
          <a:p>
            <a:r>
              <a:rPr lang="en-US" baseline="0" dirty="0" smtClean="0"/>
              <a:t>-Phonological analysis correlates with connected speech intelligibility</a:t>
            </a:r>
          </a:p>
        </p:txBody>
      </p:sp>
      <p:sp>
        <p:nvSpPr>
          <p:cNvPr id="4" name="Slide Number Placeholder 3"/>
          <p:cNvSpPr>
            <a:spLocks noGrp="1"/>
          </p:cNvSpPr>
          <p:nvPr>
            <p:ph type="sldNum" sz="quarter" idx="10"/>
          </p:nvPr>
        </p:nvSpPr>
        <p:spPr/>
        <p:txBody>
          <a:bodyPr/>
          <a:lstStyle/>
          <a:p>
            <a:fld id="{DC7C3B1C-F183-564E-A62F-6EE9D13EC7B9}"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59</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“Grandma</a:t>
            </a:r>
            <a:r>
              <a:rPr lang="en-US" baseline="0" dirty="0" smtClean="0"/>
              <a:t> understands him on the phone” is always a great progress marker! -- February</a:t>
            </a:r>
            <a:endParaRPr lang="en-US" dirty="0" smtClean="0"/>
          </a:p>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60</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C7C3B1C-F183-564E-A62F-6EE9D13EC7B9}" type="slidenum">
              <a:rPr lang="en-US" smtClean="0">
                <a:solidFill>
                  <a:prstClr val="black"/>
                </a:solidFill>
              </a:rPr>
              <a:pPr/>
              <a:t>61</a:t>
            </a:fld>
            <a:endParaRPr lang="en-US">
              <a:solidFill>
                <a:prstClr val="black"/>
              </a:solidFil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she has graduated. Took 8 months to become intelligible. 4 more months to learn /l/, SH, CH, J.</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solidFill>
                  <a:prstClr val="black"/>
                </a:solidFill>
              </a:rPr>
              <a:pPr/>
              <a:t>62</a:t>
            </a:fld>
            <a:endParaRPr lang="en-US">
              <a:solidFill>
                <a:prstClr val="black"/>
              </a:solidFill>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C7C3B1C-F183-564E-A62F-6EE9D13EC7B9}" type="slidenum">
              <a:rPr lang="en-US" smtClean="0">
                <a:solidFill>
                  <a:prstClr val="black"/>
                </a:solidFill>
              </a:rPr>
              <a:pPr/>
              <a:t>63</a:t>
            </a:fld>
            <a:endParaRPr lang="en-US">
              <a:solidFill>
                <a:prstClr val="black"/>
              </a:solidFill>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Gained his /h/ sound on his own.</a:t>
            </a:r>
          </a:p>
          <a:p>
            <a:r>
              <a:rPr lang="en-US" dirty="0" smtClean="0"/>
              <a:t>Now finished. Took 10</a:t>
            </a:r>
            <a:r>
              <a:rPr lang="en-US" baseline="0" dirty="0" smtClean="0"/>
              <a:t> months to become intelligible. Now it has been 14 months, and he says everything except TH correctly, including liquid blends, 3C blends, etc.</a:t>
            </a:r>
          </a:p>
          <a:p>
            <a:r>
              <a:rPr lang="en-US" baseline="0" dirty="0" smtClean="0"/>
              <a:t>Preschool teacher commented that Michael has been correcting a peer with y/l substitution.</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solidFill>
                  <a:prstClr val="black"/>
                </a:solidFill>
              </a:rPr>
              <a:pPr/>
              <a:t>64</a:t>
            </a:fld>
            <a:endParaRPr lang="en-US">
              <a:solidFill>
                <a:prstClr val="black"/>
              </a:solidFill>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soon do you normally see large intelligibility gains with an unintelligible child? 2-3 years? 5-6? Cycles will be much sooner.</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66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Hodson</a:t>
            </a:r>
            <a:r>
              <a:rPr lang="en-US" dirty="0" smtClean="0"/>
              <a:t>,</a:t>
            </a:r>
            <a:r>
              <a:rPr lang="en-US" baseline="0" dirty="0" smtClean="0"/>
              <a:t> B. W. (2010). </a:t>
            </a:r>
            <a:r>
              <a:rPr lang="en-US" i="1" baseline="0" dirty="0" smtClean="0"/>
              <a:t>Evaluating and Enhancing Children’s Phonological Systems</a:t>
            </a:r>
            <a:r>
              <a:rPr lang="en-US" i="0" baseline="0" dirty="0" smtClean="0"/>
              <a:t>. Wichita, KS: </a:t>
            </a:r>
            <a:r>
              <a:rPr lang="en-US" i="0" baseline="0" dirty="0" err="1" smtClean="0"/>
              <a:t>Phonocomp</a:t>
            </a:r>
            <a:r>
              <a:rPr lang="en-US" i="0" baseline="0" dirty="0" smtClean="0"/>
              <a:t> Publishing.</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67</a:t>
            </a:fld>
            <a:endParaRPr lang="en-US"/>
          </a:p>
        </p:txBody>
      </p:sp>
    </p:spTree>
    <p:extLst>
      <p:ext uri="{BB962C8B-B14F-4D97-AF65-F5344CB8AC3E}">
        <p14:creationId xmlns:p14="http://schemas.microsoft.com/office/powerpoint/2010/main" val="38591695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 substituted for /s/ lacks +continuant and +strident</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78</a:t>
            </a:fld>
            <a:endParaRPr lang="en-US"/>
          </a:p>
        </p:txBody>
      </p:sp>
    </p:spTree>
    <p:extLst>
      <p:ext uri="{BB962C8B-B14F-4D97-AF65-F5344CB8AC3E}">
        <p14:creationId xmlns:p14="http://schemas.microsoft.com/office/powerpoint/2010/main" val="202100517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Hodson</a:t>
            </a:r>
            <a:r>
              <a:rPr lang="en-US" dirty="0" smtClean="0"/>
              <a:t> &amp; </a:t>
            </a:r>
            <a:r>
              <a:rPr lang="en-US" dirty="0" err="1" smtClean="0"/>
              <a:t>Strattman</a:t>
            </a:r>
            <a:r>
              <a:rPr lang="en-US" dirty="0" smtClean="0"/>
              <a:t> 2004</a:t>
            </a:r>
          </a:p>
          <a:p>
            <a:r>
              <a:rPr lang="en-US" dirty="0" smtClean="0"/>
              <a:t>Bird,</a:t>
            </a:r>
            <a:r>
              <a:rPr lang="en-US" baseline="0" dirty="0" smtClean="0"/>
              <a:t> Bishop, &amp; Freeman 1995</a:t>
            </a:r>
          </a:p>
          <a:p>
            <a:r>
              <a:rPr lang="en-US" baseline="0" dirty="0" smtClean="0"/>
              <a:t>Clarke-Klein &amp; </a:t>
            </a:r>
            <a:r>
              <a:rPr lang="en-US" baseline="0" dirty="0" err="1" smtClean="0"/>
              <a:t>Hodson</a:t>
            </a:r>
            <a:r>
              <a:rPr lang="en-US" baseline="0" dirty="0" smtClean="0"/>
              <a:t> 1995</a:t>
            </a:r>
          </a:p>
          <a:p>
            <a:r>
              <a:rPr lang="en-US" baseline="0" dirty="0" smtClean="0"/>
              <a:t>Webster &amp; </a:t>
            </a:r>
            <a:r>
              <a:rPr lang="en-US" baseline="0" dirty="0" err="1" smtClean="0"/>
              <a:t>Plante</a:t>
            </a:r>
            <a:r>
              <a:rPr lang="en-US" baseline="0" dirty="0" smtClean="0"/>
              <a:t> 1995</a:t>
            </a:r>
          </a:p>
          <a:p>
            <a:r>
              <a:rPr lang="en-US" dirty="0" err="1" smtClean="0"/>
              <a:t>Blachman</a:t>
            </a:r>
            <a:r>
              <a:rPr lang="en-US" dirty="0" smtClean="0"/>
              <a:t>, Bell, Black,</a:t>
            </a:r>
            <a:r>
              <a:rPr lang="en-US" baseline="0" dirty="0" smtClean="0"/>
              <a:t> &amp; </a:t>
            </a:r>
            <a:r>
              <a:rPr lang="en-US" baseline="0" dirty="0" err="1" smtClean="0"/>
              <a:t>Tangel</a:t>
            </a:r>
            <a:r>
              <a:rPr lang="en-US" baseline="0" dirty="0" smtClean="0"/>
              <a:t> 1994</a:t>
            </a:r>
          </a:p>
          <a:p>
            <a:r>
              <a:rPr lang="en-US" dirty="0" err="1" smtClean="0"/>
              <a:t>Gillon</a:t>
            </a:r>
            <a:r>
              <a:rPr lang="en-US" dirty="0" smtClean="0"/>
              <a:t> 2000</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82</a:t>
            </a:fld>
            <a:endParaRPr lang="en-US"/>
          </a:p>
        </p:txBody>
      </p:sp>
    </p:spTree>
    <p:extLst>
      <p:ext uri="{BB962C8B-B14F-4D97-AF65-F5344CB8AC3E}">
        <p14:creationId xmlns:p14="http://schemas.microsoft.com/office/powerpoint/2010/main" val="327213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GFTA is not helpful in analyzing errors or writing objectives. </a:t>
            </a:r>
          </a:p>
          <a:p>
            <a:r>
              <a:rPr lang="en-US" dirty="0" smtClean="0"/>
              <a:t>	Why don’t we use the scores from the GFTA? </a:t>
            </a:r>
          </a:p>
          <a:p>
            <a:r>
              <a:rPr lang="en-US" dirty="0" smtClean="0"/>
              <a:t>	Who would use the word “yellow” to check on the /y/ sound. Even kids who can say /y/ often say “</a:t>
            </a:r>
            <a:r>
              <a:rPr lang="en-US" dirty="0" err="1" smtClean="0"/>
              <a:t>lellow</a:t>
            </a:r>
            <a:r>
              <a:rPr lang="en-US" dirty="0" smtClean="0"/>
              <a:t>.” GFTA</a:t>
            </a:r>
            <a:r>
              <a:rPr lang="en-US" baseline="0" dirty="0" smtClean="0"/>
              <a:t> neglects </a:t>
            </a:r>
            <a:r>
              <a:rPr lang="en-US" baseline="0" dirty="0" err="1" smtClean="0"/>
              <a:t>coarticulatory</a:t>
            </a:r>
            <a:r>
              <a:rPr lang="en-US" baseline="0" dirty="0" smtClean="0"/>
              <a:t> effects.</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6</a:t>
            </a:fld>
            <a:endParaRPr lang="en-US"/>
          </a:p>
        </p:txBody>
      </p:sp>
    </p:spTree>
    <p:extLst>
      <p:ext uri="{BB962C8B-B14F-4D97-AF65-F5344CB8AC3E}">
        <p14:creationId xmlns:p14="http://schemas.microsoft.com/office/powerpoint/2010/main" val="93842693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Hoffman, Norris, &amp; </a:t>
            </a:r>
            <a:r>
              <a:rPr lang="en-US" dirty="0" err="1" smtClean="0"/>
              <a:t>Monjure</a:t>
            </a:r>
            <a:r>
              <a:rPr lang="en-US" dirty="0" smtClean="0"/>
              <a:t> 1990</a:t>
            </a:r>
          </a:p>
          <a:p>
            <a:r>
              <a:rPr lang="en-US" dirty="0" smtClean="0"/>
              <a:t>Norris &amp; Hoffman 1990</a:t>
            </a:r>
          </a:p>
          <a:p>
            <a:r>
              <a:rPr lang="en-US" dirty="0" smtClean="0"/>
              <a:t>Tyler, Lewis, </a:t>
            </a:r>
            <a:r>
              <a:rPr lang="en-US" dirty="0" err="1" smtClean="0"/>
              <a:t>Haskill</a:t>
            </a:r>
            <a:r>
              <a:rPr lang="en-US" dirty="0" smtClean="0"/>
              <a:t>, &amp; Tolbert 2002</a:t>
            </a:r>
          </a:p>
          <a:p>
            <a:r>
              <a:rPr lang="en-US" dirty="0" smtClean="0"/>
              <a:t>Fey 1992</a:t>
            </a:r>
          </a:p>
          <a:p>
            <a:r>
              <a:rPr lang="en-US" dirty="0" smtClean="0"/>
              <a:t>Tyler et al. 2002</a:t>
            </a:r>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83</a:t>
            </a:fld>
            <a:endParaRPr lang="en-US"/>
          </a:p>
        </p:txBody>
      </p:sp>
    </p:spTree>
    <p:extLst>
      <p:ext uri="{BB962C8B-B14F-4D97-AF65-F5344CB8AC3E}">
        <p14:creationId xmlns:p14="http://schemas.microsoft.com/office/powerpoint/2010/main" val="2413138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7C3B1C-F183-564E-A62F-6EE9D13EC7B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Epenthesis=inserting a vowel in the middle of a cluster. Examples:</a:t>
            </a:r>
            <a:r>
              <a:rPr lang="en-US" baseline="0" dirty="0" smtClean="0"/>
              <a:t> star -&gt; </a:t>
            </a:r>
            <a:r>
              <a:rPr lang="en-US" baseline="0" dirty="0" err="1" smtClean="0"/>
              <a:t>sutar</a:t>
            </a:r>
            <a:r>
              <a:rPr lang="en-US" baseline="0" dirty="0" smtClean="0"/>
              <a:t>, play -&gt; </a:t>
            </a:r>
            <a:r>
              <a:rPr lang="en-US" baseline="0" dirty="0" err="1" smtClean="0"/>
              <a:t>piway</a:t>
            </a:r>
            <a:r>
              <a:rPr lang="en-US" baseline="0" dirty="0" smtClean="0"/>
              <a:t>, window -&gt; </a:t>
            </a:r>
            <a:r>
              <a:rPr lang="en-US" baseline="0" dirty="0" err="1" smtClean="0"/>
              <a:t>winudow</a:t>
            </a:r>
            <a:r>
              <a:rPr lang="en-US" baseline="0" dirty="0" smtClean="0"/>
              <a:t>, private -&gt; </a:t>
            </a:r>
            <a:r>
              <a:rPr lang="en-US" baseline="0" dirty="0" err="1" smtClean="0"/>
              <a:t>puhhhhwivate</a:t>
            </a:r>
            <a:endParaRPr lang="en-US" baseline="0" dirty="0" smtClean="0"/>
          </a:p>
        </p:txBody>
      </p:sp>
      <p:sp>
        <p:nvSpPr>
          <p:cNvPr id="4" name="Slide Number Placeholder 3"/>
          <p:cNvSpPr>
            <a:spLocks noGrp="1"/>
          </p:cNvSpPr>
          <p:nvPr>
            <p:ph type="sldNum" sz="quarter" idx="10"/>
          </p:nvPr>
        </p:nvSpPr>
        <p:spPr/>
        <p:txBody>
          <a:bodyPr/>
          <a:lstStyle/>
          <a:p>
            <a:fld id="{DC7C3B1C-F183-564E-A62F-6EE9D13EC7B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FE917C-DAAA-4245-AF19-468EDA52DC3B}"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E917C-DAAA-4245-AF19-468EDA52DC3B}"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E917C-DAAA-4245-AF19-468EDA52DC3B}"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E917C-DAAA-4245-AF19-468EDA52DC3B}"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FE917C-DAAA-4245-AF19-468EDA52DC3B}" type="datetimeFigureOut">
              <a:rPr lang="en-US" smtClean="0"/>
              <a:pPr/>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FE917C-DAAA-4245-AF19-468EDA52DC3B}" type="datetimeFigureOut">
              <a:rPr lang="en-US" smtClean="0"/>
              <a:pPr/>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FE917C-DAAA-4245-AF19-468EDA52DC3B}" type="datetimeFigureOut">
              <a:rPr lang="en-US" smtClean="0"/>
              <a:pPr/>
              <a:t>6/2/14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FE917C-DAAA-4245-AF19-468EDA52DC3B}" type="datetimeFigureOut">
              <a:rPr lang="en-US" smtClean="0"/>
              <a:pPr/>
              <a:t>6/2/14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E917C-DAAA-4245-AF19-468EDA52DC3B}" type="datetimeFigureOut">
              <a:rPr lang="en-US" smtClean="0"/>
              <a:pPr/>
              <a:t>6/2/14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FE917C-DAAA-4245-AF19-468EDA52DC3B}" type="datetimeFigureOut">
              <a:rPr lang="en-US" smtClean="0"/>
              <a:pPr/>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FE917C-DAAA-4245-AF19-468EDA52DC3B}" type="datetimeFigureOut">
              <a:rPr lang="en-US" smtClean="0"/>
              <a:pPr/>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F2A22-5345-B24F-8B49-AF96E70C1C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E917C-DAAA-4245-AF19-468EDA52DC3B}" type="datetimeFigureOut">
              <a:rPr lang="en-US" smtClean="0"/>
              <a:pPr/>
              <a:t>6/2/14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F2A22-5345-B24F-8B49-AF96E70C1C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Wonder of </a:t>
            </a:r>
            <a:r>
              <a:rPr lang="en-US" b="1" dirty="0" smtClean="0"/>
              <a:t>Cycles</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Created by Barbara </a:t>
            </a:r>
            <a:r>
              <a:rPr lang="en-US" dirty="0" err="1" smtClean="0">
                <a:solidFill>
                  <a:schemeClr val="tx1"/>
                </a:solidFill>
              </a:rPr>
              <a:t>Hodson</a:t>
            </a:r>
            <a:endParaRPr lang="en-US" dirty="0" smtClean="0">
              <a:solidFill>
                <a:schemeClr val="tx1"/>
              </a:solidFill>
            </a:endParaRPr>
          </a:p>
          <a:p>
            <a:r>
              <a:rPr lang="en-US" dirty="0" smtClean="0">
                <a:solidFill>
                  <a:schemeClr val="tx1"/>
                </a:solidFill>
              </a:rPr>
              <a:t>Shared by Anne Hasting</a:t>
            </a:r>
          </a:p>
          <a:p>
            <a:r>
              <a:rPr lang="en-US" smtClean="0">
                <a:solidFill>
                  <a:schemeClr val="tx1"/>
                </a:solidFill>
              </a:rPr>
              <a:t>2014</a:t>
            </a:r>
            <a:endParaRPr lang="en-US"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working on again?</a:t>
            </a:r>
            <a:endParaRPr lang="en-US" dirty="0"/>
          </a:p>
        </p:txBody>
      </p:sp>
      <p:sp>
        <p:nvSpPr>
          <p:cNvPr id="3" name="Content Placeholder 2"/>
          <p:cNvSpPr>
            <a:spLocks noGrp="1"/>
          </p:cNvSpPr>
          <p:nvPr>
            <p:ph idx="1"/>
          </p:nvPr>
        </p:nvSpPr>
        <p:spPr>
          <a:xfrm>
            <a:off x="457200" y="1600200"/>
            <a:ext cx="8229600" cy="5026554"/>
          </a:xfrm>
        </p:spPr>
        <p:txBody>
          <a:bodyPr>
            <a:normAutofit/>
          </a:bodyPr>
          <a:lstStyle/>
          <a:p>
            <a:r>
              <a:rPr lang="en-US" dirty="0" smtClean="0"/>
              <a:t>Patterns NOT sounds</a:t>
            </a:r>
          </a:p>
          <a:p>
            <a:r>
              <a:rPr lang="en-US" dirty="0" smtClean="0"/>
              <a:t>Need to use sounds to work on patterns</a:t>
            </a:r>
          </a:p>
          <a:p>
            <a:r>
              <a:rPr lang="en-US" dirty="0" smtClean="0"/>
              <a:t>Catch-22? Just keep in mind that the sounds are a means to an end.</a:t>
            </a:r>
          </a:p>
          <a:p>
            <a:r>
              <a:rPr lang="en-US" dirty="0" smtClean="0"/>
              <a:t>Do NOT work on every sound in error</a:t>
            </a:r>
          </a:p>
          <a:p>
            <a:r>
              <a:rPr lang="en-US" dirty="0" smtClean="0"/>
              <a:t>Choose a few *</a:t>
            </a:r>
            <a:r>
              <a:rPr lang="en-US" dirty="0" err="1" smtClean="0"/>
              <a:t>stimulable</a:t>
            </a:r>
            <a:r>
              <a:rPr lang="en-US" dirty="0" smtClean="0"/>
              <a:t>* sounds to teach patterns</a:t>
            </a:r>
          </a:p>
          <a:p>
            <a:r>
              <a:rPr lang="en-US" dirty="0" smtClean="0"/>
              <a:t>One clinical hour per target sound</a:t>
            </a:r>
          </a:p>
          <a:p>
            <a:pPr lvl="1"/>
            <a:r>
              <a:rPr lang="en-US" dirty="0" smtClean="0"/>
              <a:t>Number of target sounds depends on </a:t>
            </a:r>
            <a:r>
              <a:rPr lang="en-US" dirty="0" err="1" smtClean="0"/>
              <a:t>stimulability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Patterns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Primary patterns:</a:t>
            </a:r>
          </a:p>
          <a:p>
            <a:pPr lvl="1"/>
            <a:r>
              <a:rPr lang="en-US" dirty="0" err="1" smtClean="0"/>
              <a:t>Syllableness</a:t>
            </a:r>
            <a:r>
              <a:rPr lang="en-US" dirty="0" smtClean="0"/>
              <a:t> </a:t>
            </a:r>
            <a:endParaRPr lang="en-US" dirty="0"/>
          </a:p>
          <a:p>
            <a:pPr lvl="1"/>
            <a:r>
              <a:rPr lang="en-US" dirty="0" smtClean="0"/>
              <a:t>Singleton consonants</a:t>
            </a:r>
          </a:p>
          <a:p>
            <a:pPr lvl="2"/>
            <a:r>
              <a:rPr lang="en-US" dirty="0" smtClean="0"/>
              <a:t>Initial </a:t>
            </a:r>
            <a:endParaRPr lang="en-US" dirty="0"/>
          </a:p>
          <a:p>
            <a:pPr lvl="2"/>
            <a:r>
              <a:rPr lang="en-US" dirty="0" smtClean="0"/>
              <a:t>Final </a:t>
            </a:r>
          </a:p>
          <a:p>
            <a:pPr lvl="1"/>
            <a:r>
              <a:rPr lang="en-US" dirty="0" smtClean="0"/>
              <a:t>/s/ clusters </a:t>
            </a:r>
            <a:endParaRPr lang="en-US" dirty="0"/>
          </a:p>
          <a:p>
            <a:pPr lvl="1"/>
            <a:r>
              <a:rPr lang="en-US" dirty="0" smtClean="0"/>
              <a:t>Anterior-posterior contrasts </a:t>
            </a:r>
            <a:endParaRPr lang="en-US" dirty="0"/>
          </a:p>
          <a:p>
            <a:pPr lvl="1"/>
            <a:r>
              <a:rPr lang="en-US" dirty="0" smtClean="0"/>
              <a:t>Liquids </a:t>
            </a:r>
          </a:p>
          <a:p>
            <a:r>
              <a:rPr lang="en-US" dirty="0" smtClean="0"/>
              <a:t>Target what the child needs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Syllableness</a:t>
            </a:r>
            <a:endParaRPr lang="en-US" dirty="0"/>
          </a:p>
        </p:txBody>
      </p:sp>
      <p:sp>
        <p:nvSpPr>
          <p:cNvPr id="3" name="Content Placeholder 2"/>
          <p:cNvSpPr>
            <a:spLocks noGrp="1"/>
          </p:cNvSpPr>
          <p:nvPr>
            <p:ph idx="1"/>
          </p:nvPr>
        </p:nvSpPr>
        <p:spPr>
          <a:xfrm>
            <a:off x="457200" y="1201054"/>
            <a:ext cx="8229600" cy="5656946"/>
          </a:xfrm>
        </p:spPr>
        <p:txBody>
          <a:bodyPr>
            <a:normAutofit/>
          </a:bodyPr>
          <a:lstStyle/>
          <a:p>
            <a:r>
              <a:rPr lang="en-US" dirty="0" smtClean="0"/>
              <a:t>Spondees (equal-stress words)</a:t>
            </a:r>
          </a:p>
          <a:p>
            <a:pPr lvl="1"/>
            <a:r>
              <a:rPr lang="en-US" dirty="0" smtClean="0"/>
              <a:t>Targeting non-spondee two-syllable words results in inappropriate prosody or encourages syllable deletion</a:t>
            </a:r>
          </a:p>
          <a:p>
            <a:r>
              <a:rPr lang="en-US" dirty="0" smtClean="0"/>
              <a:t>Target is producing multiple syllables</a:t>
            </a:r>
          </a:p>
          <a:p>
            <a:r>
              <a:rPr lang="en-US" dirty="0" smtClean="0"/>
              <a:t>How’s he doing?</a:t>
            </a:r>
          </a:p>
          <a:p>
            <a:pPr lvl="1"/>
            <a:r>
              <a:rPr lang="en-US" dirty="0" smtClean="0"/>
              <a:t>ice cream -&gt; cream </a:t>
            </a:r>
            <a:r>
              <a:rPr lang="en-US" dirty="0" err="1" smtClean="0">
                <a:sym typeface="Wingdings"/>
              </a:rPr>
              <a:t></a:t>
            </a:r>
            <a:r>
              <a:rPr lang="en-US" dirty="0" smtClean="0">
                <a:sym typeface="Wingdings"/>
              </a:rPr>
              <a:t> </a:t>
            </a:r>
          </a:p>
          <a:p>
            <a:pPr lvl="1"/>
            <a:r>
              <a:rPr lang="en-US" dirty="0" smtClean="0">
                <a:sym typeface="Wingdings"/>
              </a:rPr>
              <a:t>ice cream -&gt; eye </a:t>
            </a:r>
            <a:r>
              <a:rPr lang="en-US" dirty="0" err="1" smtClean="0">
                <a:sym typeface="Wingdings"/>
              </a:rPr>
              <a:t>ee</a:t>
            </a:r>
            <a:r>
              <a:rPr lang="en-US" dirty="0" smtClean="0">
                <a:sym typeface="Wingdings"/>
              </a:rPr>
              <a:t> </a:t>
            </a:r>
            <a:r>
              <a:rPr lang="en-US" dirty="0" err="1" smtClean="0">
                <a:sym typeface="Wingdings"/>
              </a:rPr>
              <a:t></a:t>
            </a:r>
            <a:endParaRPr lang="en-US" dirty="0" smtClean="0">
              <a:sym typeface="Wingdings"/>
            </a:endParaRPr>
          </a:p>
          <a:p>
            <a:pPr lvl="1"/>
            <a:r>
              <a:rPr lang="en-US" dirty="0" smtClean="0">
                <a:sym typeface="Wingdings"/>
              </a:rPr>
              <a:t>ice cream -&gt; ha ha </a:t>
            </a:r>
            <a:r>
              <a:rPr lang="en-US" dirty="0" err="1" smtClean="0">
                <a:sym typeface="Wingdings"/>
              </a:rPr>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Singleton consonants</a:t>
            </a:r>
            <a:endParaRPr lang="en-US" dirty="0"/>
          </a:p>
        </p:txBody>
      </p:sp>
      <p:sp>
        <p:nvSpPr>
          <p:cNvPr id="3" name="Content Placeholder 2"/>
          <p:cNvSpPr>
            <a:spLocks noGrp="1"/>
          </p:cNvSpPr>
          <p:nvPr>
            <p:ph idx="1"/>
          </p:nvPr>
        </p:nvSpPr>
        <p:spPr>
          <a:xfrm>
            <a:off x="457200" y="1263292"/>
            <a:ext cx="8469086" cy="5594708"/>
          </a:xfrm>
        </p:spPr>
        <p:txBody>
          <a:bodyPr>
            <a:normAutofit/>
          </a:bodyPr>
          <a:lstStyle/>
          <a:p>
            <a:r>
              <a:rPr lang="en-US" dirty="0" smtClean="0"/>
              <a:t>Initial singleton consonants (if in error)</a:t>
            </a:r>
          </a:p>
          <a:p>
            <a:r>
              <a:rPr lang="en-US" dirty="0" smtClean="0"/>
              <a:t>Choose 2-6 target phonemes</a:t>
            </a:r>
          </a:p>
          <a:p>
            <a:pPr lvl="1"/>
            <a:r>
              <a:rPr lang="en-US" dirty="0" smtClean="0"/>
              <a:t>Stops /b, p/ possibly /d, t, g, k/</a:t>
            </a:r>
          </a:p>
          <a:p>
            <a:pPr lvl="1"/>
            <a:r>
              <a:rPr lang="en-US" dirty="0" smtClean="0"/>
              <a:t>Nasals /m, n/</a:t>
            </a:r>
          </a:p>
          <a:p>
            <a:pPr lvl="1"/>
            <a:r>
              <a:rPr lang="en-US" dirty="0" smtClean="0"/>
              <a:t>Glide /w/</a:t>
            </a:r>
          </a:p>
          <a:p>
            <a:r>
              <a:rPr lang="en-US" dirty="0" smtClean="0"/>
              <a:t>Always use real words, not made-up syllables</a:t>
            </a:r>
          </a:p>
          <a:p>
            <a:r>
              <a:rPr lang="en-US" dirty="0" smtClean="0"/>
              <a:t>Always use words the child can say</a:t>
            </a:r>
          </a:p>
          <a:p>
            <a:pPr lvl="1"/>
            <a:r>
              <a:rPr lang="en-US" dirty="0" smtClean="0"/>
              <a:t>If CVC is not stimulable, try CV</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Singleton Consonants</a:t>
            </a:r>
            <a:endParaRPr lang="en-US" dirty="0"/>
          </a:p>
        </p:txBody>
      </p:sp>
      <p:sp>
        <p:nvSpPr>
          <p:cNvPr id="3" name="Content Placeholder 2"/>
          <p:cNvSpPr>
            <a:spLocks noGrp="1"/>
          </p:cNvSpPr>
          <p:nvPr>
            <p:ph idx="1"/>
          </p:nvPr>
        </p:nvSpPr>
        <p:spPr>
          <a:xfrm>
            <a:off x="457200" y="1600200"/>
            <a:ext cx="8469086" cy="5021943"/>
          </a:xfrm>
        </p:spPr>
        <p:txBody>
          <a:bodyPr>
            <a:normAutofit/>
          </a:bodyPr>
          <a:lstStyle/>
          <a:p>
            <a:r>
              <a:rPr lang="en-US" dirty="0" smtClean="0"/>
              <a:t>Final singleton consonants</a:t>
            </a:r>
          </a:p>
          <a:p>
            <a:r>
              <a:rPr lang="en-US" dirty="0" smtClean="0"/>
              <a:t>Choose 2-6 target phonemes</a:t>
            </a:r>
          </a:p>
          <a:p>
            <a:pPr lvl="1"/>
            <a:r>
              <a:rPr lang="en-US" dirty="0" smtClean="0"/>
              <a:t>Voiceless stops /p, t, k/</a:t>
            </a:r>
          </a:p>
          <a:p>
            <a:pPr lvl="1"/>
            <a:r>
              <a:rPr lang="en-US" dirty="0" smtClean="0"/>
              <a:t>Nasals /m, n/</a:t>
            </a:r>
          </a:p>
          <a:p>
            <a:r>
              <a:rPr lang="en-US" dirty="0"/>
              <a:t>Always use real words, not made-up syllables</a:t>
            </a:r>
          </a:p>
          <a:p>
            <a:r>
              <a:rPr lang="en-US" dirty="0"/>
              <a:t>Always use words the child can say</a:t>
            </a:r>
          </a:p>
          <a:p>
            <a:pPr lvl="1"/>
            <a:r>
              <a:rPr lang="en-US" dirty="0"/>
              <a:t>If CVC is not stimulable, try </a:t>
            </a:r>
            <a:r>
              <a:rPr lang="en-US" dirty="0" smtClean="0"/>
              <a:t>VC</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s</a:t>
            </a:r>
            <a:r>
              <a:rPr lang="en-US" dirty="0" smtClean="0"/>
              <a:t>/ clusters</a:t>
            </a:r>
            <a:endParaRPr lang="en-US" dirty="0"/>
          </a:p>
        </p:txBody>
      </p:sp>
      <p:sp>
        <p:nvSpPr>
          <p:cNvPr id="3" name="Content Placeholder 2"/>
          <p:cNvSpPr>
            <a:spLocks noGrp="1"/>
          </p:cNvSpPr>
          <p:nvPr>
            <p:ph idx="1"/>
          </p:nvPr>
        </p:nvSpPr>
        <p:spPr>
          <a:xfrm>
            <a:off x="457200" y="1255482"/>
            <a:ext cx="8229600" cy="5602517"/>
          </a:xfrm>
        </p:spPr>
        <p:txBody>
          <a:bodyPr>
            <a:normAutofit/>
          </a:bodyPr>
          <a:lstStyle/>
          <a:p>
            <a:r>
              <a:rPr lang="en-US" dirty="0" smtClean="0"/>
              <a:t>/</a:t>
            </a:r>
            <a:r>
              <a:rPr lang="en-US" dirty="0" err="1" smtClean="0"/>
              <a:t>s</a:t>
            </a:r>
            <a:r>
              <a:rPr lang="en-US" dirty="0" smtClean="0"/>
              <a:t>/ clusters</a:t>
            </a:r>
          </a:p>
          <a:p>
            <a:r>
              <a:rPr lang="en-US" dirty="0" smtClean="0"/>
              <a:t>Initial</a:t>
            </a:r>
          </a:p>
          <a:p>
            <a:pPr lvl="1"/>
            <a:r>
              <a:rPr lang="en-US" dirty="0" smtClean="0"/>
              <a:t>/</a:t>
            </a:r>
            <a:r>
              <a:rPr lang="en-US" dirty="0" err="1" smtClean="0"/>
              <a:t>st</a:t>
            </a:r>
            <a:r>
              <a:rPr lang="en-US" dirty="0" smtClean="0"/>
              <a:t>, </a:t>
            </a:r>
            <a:r>
              <a:rPr lang="en-US" dirty="0" err="1" smtClean="0"/>
              <a:t>sp</a:t>
            </a:r>
            <a:r>
              <a:rPr lang="en-US" dirty="0" smtClean="0"/>
              <a:t>, </a:t>
            </a:r>
            <a:r>
              <a:rPr lang="en-US" dirty="0" err="1" smtClean="0"/>
              <a:t>sk</a:t>
            </a:r>
            <a:r>
              <a:rPr lang="en-US" dirty="0" smtClean="0"/>
              <a:t>, </a:t>
            </a:r>
            <a:r>
              <a:rPr lang="en-US" dirty="0" err="1" smtClean="0"/>
              <a:t>sm</a:t>
            </a:r>
            <a:r>
              <a:rPr lang="en-US" dirty="0" smtClean="0"/>
              <a:t>, </a:t>
            </a:r>
            <a:r>
              <a:rPr lang="en-US" dirty="0" err="1" smtClean="0"/>
              <a:t>sn</a:t>
            </a:r>
            <a:r>
              <a:rPr lang="en-US" dirty="0" smtClean="0"/>
              <a:t>/ (careful fronting/backing)</a:t>
            </a:r>
          </a:p>
          <a:p>
            <a:pPr lvl="1"/>
            <a:r>
              <a:rPr lang="en-US" dirty="0" smtClean="0"/>
              <a:t>Video 1, s clusters M</a:t>
            </a:r>
          </a:p>
          <a:p>
            <a:r>
              <a:rPr lang="en-US" dirty="0" smtClean="0"/>
              <a:t>Final </a:t>
            </a:r>
          </a:p>
          <a:p>
            <a:pPr lvl="1"/>
            <a:r>
              <a:rPr lang="en-US" dirty="0" smtClean="0"/>
              <a:t>/</a:t>
            </a:r>
            <a:r>
              <a:rPr lang="en-US" dirty="0" err="1" smtClean="0"/>
              <a:t>ts</a:t>
            </a:r>
            <a:r>
              <a:rPr lang="en-US" dirty="0" smtClean="0"/>
              <a:t>, </a:t>
            </a:r>
            <a:r>
              <a:rPr lang="en-US" dirty="0" err="1" smtClean="0"/>
              <a:t>ps</a:t>
            </a:r>
            <a:r>
              <a:rPr lang="en-US" dirty="0" smtClean="0"/>
              <a:t>, </a:t>
            </a:r>
            <a:r>
              <a:rPr lang="en-US" dirty="0" err="1" smtClean="0"/>
              <a:t>ks</a:t>
            </a:r>
            <a:r>
              <a:rPr lang="en-US" dirty="0" smtClean="0"/>
              <a:t>/ (careful fronting/backing)</a:t>
            </a:r>
          </a:p>
          <a:p>
            <a:pPr lvl="1"/>
            <a:r>
              <a:rPr lang="en-US" dirty="0" err="1" smtClean="0"/>
              <a:t>Yay</a:t>
            </a:r>
            <a:r>
              <a:rPr lang="en-US" dirty="0" smtClean="0"/>
              <a:t> for morphology: plurals, 3p singular verbs</a:t>
            </a:r>
          </a:p>
          <a:p>
            <a:r>
              <a:rPr lang="en-US" dirty="0" smtClean="0"/>
              <a:t>ONLY if singleton consonants are present</a:t>
            </a:r>
          </a:p>
          <a:p>
            <a:r>
              <a:rPr lang="en-US" dirty="0" smtClean="0"/>
              <a:t>If fluent words: “It’s a spoon.” “It’s a snail.”</a:t>
            </a:r>
          </a:p>
          <a:p>
            <a:pPr lvl="1"/>
            <a:r>
              <a:rPr lang="en-US" dirty="0" smtClean="0"/>
              <a:t>Video 2, it’s a </a:t>
            </a:r>
            <a:r>
              <a:rPr lang="en-US" dirty="0" err="1" smtClean="0"/>
              <a:t>sk</a:t>
            </a:r>
            <a:r>
              <a:rPr lang="en-US" dirty="0" smtClean="0"/>
              <a:t> I</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Anterior-posterior contrasts</a:t>
            </a:r>
            <a:endParaRPr lang="en-US" dirty="0"/>
          </a:p>
        </p:txBody>
      </p:sp>
      <p:sp>
        <p:nvSpPr>
          <p:cNvPr id="3" name="Content Placeholder 2"/>
          <p:cNvSpPr>
            <a:spLocks noGrp="1"/>
          </p:cNvSpPr>
          <p:nvPr>
            <p:ph idx="1"/>
          </p:nvPr>
        </p:nvSpPr>
        <p:spPr>
          <a:xfrm>
            <a:off x="431278" y="1210310"/>
            <a:ext cx="8686800" cy="5647690"/>
          </a:xfrm>
        </p:spPr>
        <p:txBody>
          <a:bodyPr>
            <a:normAutofit/>
          </a:bodyPr>
          <a:lstStyle/>
          <a:p>
            <a:r>
              <a:rPr lang="en-US" dirty="0" smtClean="0"/>
              <a:t>If not </a:t>
            </a:r>
            <a:r>
              <a:rPr lang="en-US" dirty="0" err="1" smtClean="0"/>
              <a:t>stimulable</a:t>
            </a:r>
            <a:r>
              <a:rPr lang="en-US" dirty="0" smtClean="0"/>
              <a:t>, target as a secondary pattern</a:t>
            </a:r>
          </a:p>
          <a:p>
            <a:r>
              <a:rPr lang="en-US" dirty="0" smtClean="0"/>
              <a:t>Most kids are </a:t>
            </a:r>
            <a:r>
              <a:rPr lang="en-US" dirty="0" err="1" smtClean="0"/>
              <a:t>fronters</a:t>
            </a:r>
            <a:r>
              <a:rPr lang="en-US" dirty="0" smtClean="0"/>
              <a:t> or velar </a:t>
            </a:r>
            <a:r>
              <a:rPr lang="en-US" dirty="0" err="1" smtClean="0"/>
              <a:t>deleters</a:t>
            </a:r>
            <a:r>
              <a:rPr lang="en-US" dirty="0" smtClean="0"/>
              <a:t>; you want velars</a:t>
            </a:r>
          </a:p>
          <a:p>
            <a:pPr lvl="1"/>
            <a:r>
              <a:rPr lang="en-US" dirty="0" smtClean="0"/>
              <a:t>Final /</a:t>
            </a:r>
            <a:r>
              <a:rPr lang="en-US" dirty="0" err="1" smtClean="0"/>
              <a:t>k</a:t>
            </a:r>
            <a:r>
              <a:rPr lang="en-US" dirty="0" smtClean="0"/>
              <a:t>/</a:t>
            </a:r>
          </a:p>
          <a:p>
            <a:pPr lvl="1"/>
            <a:r>
              <a:rPr lang="en-US" dirty="0" smtClean="0"/>
              <a:t>Initial /</a:t>
            </a:r>
            <a:r>
              <a:rPr lang="en-US" dirty="0" err="1" smtClean="0"/>
              <a:t>k</a:t>
            </a:r>
            <a:r>
              <a:rPr lang="en-US" dirty="0" smtClean="0"/>
              <a:t>/, /</a:t>
            </a:r>
            <a:r>
              <a:rPr lang="en-US" dirty="0" err="1" smtClean="0"/>
              <a:t>g</a:t>
            </a:r>
            <a:r>
              <a:rPr lang="en-US" dirty="0" smtClean="0"/>
              <a:t>/</a:t>
            </a:r>
          </a:p>
          <a:p>
            <a:r>
              <a:rPr lang="en-US" dirty="0" smtClean="0"/>
              <a:t>Some kids are backers; you want </a:t>
            </a:r>
            <a:r>
              <a:rPr lang="en-US" dirty="0" err="1" smtClean="0"/>
              <a:t>alveolars</a:t>
            </a:r>
            <a:endParaRPr lang="en-US" dirty="0" smtClean="0"/>
          </a:p>
          <a:p>
            <a:pPr lvl="1"/>
            <a:r>
              <a:rPr lang="en-US" dirty="0" smtClean="0"/>
              <a:t>Initial /</a:t>
            </a:r>
            <a:r>
              <a:rPr lang="en-US" dirty="0" err="1" smtClean="0"/>
              <a:t>t</a:t>
            </a:r>
            <a:r>
              <a:rPr lang="en-US" dirty="0" smtClean="0"/>
              <a:t>/, /</a:t>
            </a:r>
            <a:r>
              <a:rPr lang="en-US" dirty="0" err="1" smtClean="0"/>
              <a:t>d</a:t>
            </a:r>
            <a:r>
              <a:rPr lang="en-US" dirty="0" smtClean="0"/>
              <a:t>/</a:t>
            </a:r>
          </a:p>
          <a:p>
            <a:pPr lvl="1"/>
            <a:r>
              <a:rPr lang="en-US" dirty="0" smtClean="0"/>
              <a:t>Final /</a:t>
            </a:r>
            <a:r>
              <a:rPr lang="en-US" dirty="0" err="1" smtClean="0"/>
              <a:t>t</a:t>
            </a:r>
            <a:r>
              <a:rPr lang="en-US" dirty="0" smtClean="0"/>
              <a:t>/</a:t>
            </a:r>
          </a:p>
          <a:p>
            <a:r>
              <a:rPr lang="en-US" dirty="0" smtClean="0"/>
              <a:t>Avoid words that have both front and back sounds: dog, coat, take, kiss, knock</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Liquids</a:t>
            </a:r>
            <a:endParaRPr lang="en-US" dirty="0"/>
          </a:p>
        </p:txBody>
      </p:sp>
      <p:sp>
        <p:nvSpPr>
          <p:cNvPr id="3" name="Content Placeholder 2"/>
          <p:cNvSpPr>
            <a:spLocks noGrp="1"/>
          </p:cNvSpPr>
          <p:nvPr>
            <p:ph idx="1"/>
          </p:nvPr>
        </p:nvSpPr>
        <p:spPr>
          <a:xfrm>
            <a:off x="457200" y="1255482"/>
            <a:ext cx="8229600" cy="5602517"/>
          </a:xfrm>
        </p:spPr>
        <p:txBody>
          <a:bodyPr>
            <a:normAutofit lnSpcReduction="10000"/>
          </a:bodyPr>
          <a:lstStyle/>
          <a:p>
            <a:r>
              <a:rPr lang="en-US" dirty="0" smtClean="0"/>
              <a:t>3 </a:t>
            </a:r>
            <a:r>
              <a:rPr lang="en-US" dirty="0" err="1" smtClean="0"/>
              <a:t>y/o</a:t>
            </a:r>
            <a:r>
              <a:rPr lang="en-US" dirty="0" smtClean="0"/>
              <a:t> vs. 7 </a:t>
            </a:r>
            <a:r>
              <a:rPr lang="en-US" dirty="0" err="1" smtClean="0"/>
              <a:t>y/o</a:t>
            </a:r>
            <a:r>
              <a:rPr lang="en-US" dirty="0" smtClean="0"/>
              <a:t> working on /</a:t>
            </a:r>
            <a:r>
              <a:rPr lang="en-US" dirty="0" err="1" smtClean="0"/>
              <a:t>r</a:t>
            </a:r>
            <a:r>
              <a:rPr lang="en-US" dirty="0" smtClean="0"/>
              <a:t>/ for first time</a:t>
            </a:r>
          </a:p>
          <a:p>
            <a:pPr lvl="1"/>
            <a:r>
              <a:rPr lang="en-US" dirty="0" smtClean="0"/>
              <a:t>Developmentally appropriate acquisition</a:t>
            </a:r>
          </a:p>
          <a:p>
            <a:pPr lvl="1"/>
            <a:r>
              <a:rPr lang="en-US" dirty="0" err="1" smtClean="0"/>
              <a:t>Hodson’s</a:t>
            </a:r>
            <a:r>
              <a:rPr lang="en-US" dirty="0" smtClean="0"/>
              <a:t> data</a:t>
            </a:r>
          </a:p>
          <a:p>
            <a:r>
              <a:rPr lang="en-US" dirty="0" smtClean="0"/>
              <a:t>“Not a glide”</a:t>
            </a:r>
          </a:p>
          <a:p>
            <a:pPr lvl="1"/>
            <a:r>
              <a:rPr lang="en-US" dirty="0" err="1" smtClean="0"/>
              <a:t>Derhotacized</a:t>
            </a:r>
            <a:r>
              <a:rPr lang="en-US" dirty="0" smtClean="0"/>
              <a:t>/lax /r/ and vowels are acceptable</a:t>
            </a:r>
          </a:p>
          <a:p>
            <a:r>
              <a:rPr lang="en-US" dirty="0" smtClean="0"/>
              <a:t>Data collection:</a:t>
            </a:r>
          </a:p>
          <a:p>
            <a:pPr lvl="1"/>
            <a:r>
              <a:rPr lang="en-US" dirty="0" smtClean="0"/>
              <a:t>Run -&gt; </a:t>
            </a:r>
            <a:r>
              <a:rPr lang="en-US" dirty="0" err="1" smtClean="0"/>
              <a:t>wun</a:t>
            </a:r>
            <a:r>
              <a:rPr lang="en-US" dirty="0" smtClean="0"/>
              <a:t> </a:t>
            </a:r>
            <a:r>
              <a:rPr lang="en-US" dirty="0" err="1" smtClean="0">
                <a:sym typeface="Wingdings"/>
              </a:rPr>
              <a:t></a:t>
            </a:r>
            <a:endParaRPr lang="en-US" dirty="0" smtClean="0">
              <a:sym typeface="Wingdings"/>
            </a:endParaRPr>
          </a:p>
          <a:p>
            <a:pPr lvl="1"/>
            <a:r>
              <a:rPr lang="en-US" dirty="0" smtClean="0">
                <a:sym typeface="Wingdings"/>
              </a:rPr>
              <a:t>Run -&gt; </a:t>
            </a:r>
            <a:r>
              <a:rPr lang="en-US" dirty="0" err="1" smtClean="0">
                <a:sym typeface="Wingdings"/>
              </a:rPr>
              <a:t>oowun</a:t>
            </a:r>
            <a:r>
              <a:rPr lang="en-US" dirty="0" smtClean="0">
                <a:sym typeface="Wingdings"/>
              </a:rPr>
              <a:t> </a:t>
            </a:r>
            <a:r>
              <a:rPr lang="en-US" dirty="0" err="1" smtClean="0">
                <a:sym typeface="Wingdings"/>
              </a:rPr>
              <a:t></a:t>
            </a:r>
            <a:endParaRPr lang="en-US" dirty="0" smtClean="0"/>
          </a:p>
          <a:p>
            <a:pPr lvl="1"/>
            <a:r>
              <a:rPr lang="en-US" dirty="0" smtClean="0"/>
              <a:t>Run -&gt; </a:t>
            </a:r>
            <a:r>
              <a:rPr lang="en-US" dirty="0" err="1" smtClean="0"/>
              <a:t>oo</a:t>
            </a:r>
            <a:r>
              <a:rPr lang="en-US" dirty="0" smtClean="0"/>
              <a:t> </a:t>
            </a:r>
            <a:r>
              <a:rPr lang="en-US" dirty="0" err="1" smtClean="0"/>
              <a:t>uuuun</a:t>
            </a:r>
            <a:r>
              <a:rPr lang="en-US" dirty="0" smtClean="0"/>
              <a:t> </a:t>
            </a:r>
            <a:r>
              <a:rPr lang="en-US" dirty="0" err="1" smtClean="0">
                <a:sym typeface="Wingdings"/>
              </a:rPr>
              <a:t></a:t>
            </a:r>
            <a:endParaRPr lang="en-US" dirty="0" smtClean="0">
              <a:sym typeface="Wingdings"/>
            </a:endParaRPr>
          </a:p>
          <a:p>
            <a:pPr lvl="1"/>
            <a:r>
              <a:rPr lang="en-US" dirty="0" smtClean="0"/>
              <a:t>Run -&gt; </a:t>
            </a:r>
            <a:r>
              <a:rPr lang="en-US" dirty="0" err="1" smtClean="0"/>
              <a:t>r)un</a:t>
            </a:r>
            <a:r>
              <a:rPr lang="en-US" dirty="0" smtClean="0"/>
              <a:t> </a:t>
            </a:r>
            <a:r>
              <a:rPr lang="en-US" dirty="0" err="1" smtClean="0">
                <a:sym typeface="Wingdings"/>
              </a:rPr>
              <a:t></a:t>
            </a:r>
            <a:endParaRPr lang="en-US" dirty="0" smtClean="0">
              <a:sym typeface="Wingdings"/>
            </a:endParaRPr>
          </a:p>
          <a:p>
            <a:pPr lvl="1"/>
            <a:r>
              <a:rPr lang="en-US" dirty="0" smtClean="0">
                <a:sym typeface="Wingdings"/>
              </a:rPr>
              <a:t>Video 3, liquids I</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Liquids</a:t>
            </a:r>
            <a:endParaRPr lang="en-US" dirty="0"/>
          </a:p>
        </p:txBody>
      </p:sp>
      <p:sp>
        <p:nvSpPr>
          <p:cNvPr id="3" name="Content Placeholder 2"/>
          <p:cNvSpPr>
            <a:spLocks noGrp="1"/>
          </p:cNvSpPr>
          <p:nvPr>
            <p:ph idx="1"/>
          </p:nvPr>
        </p:nvSpPr>
        <p:spPr>
          <a:xfrm>
            <a:off x="457200" y="1256322"/>
            <a:ext cx="8229600" cy="5615484"/>
          </a:xfrm>
        </p:spPr>
        <p:txBody>
          <a:bodyPr>
            <a:normAutofit fontScale="92500" lnSpcReduction="20000"/>
          </a:bodyPr>
          <a:lstStyle/>
          <a:p>
            <a:r>
              <a:rPr lang="en-US" dirty="0" smtClean="0"/>
              <a:t>Target initial /</a:t>
            </a:r>
            <a:r>
              <a:rPr lang="en-US" dirty="0" err="1" smtClean="0"/>
              <a:t>l</a:t>
            </a:r>
            <a:r>
              <a:rPr lang="en-US" dirty="0" smtClean="0"/>
              <a:t>/</a:t>
            </a:r>
          </a:p>
          <a:p>
            <a:pPr lvl="1"/>
            <a:r>
              <a:rPr lang="en-US" dirty="0" smtClean="0"/>
              <a:t>Stable jaw tongue clicking for a week at home before targeting</a:t>
            </a:r>
          </a:p>
          <a:p>
            <a:r>
              <a:rPr lang="en-US" dirty="0" smtClean="0"/>
              <a:t>Target initial /</a:t>
            </a:r>
            <a:r>
              <a:rPr lang="en-US" dirty="0" err="1" smtClean="0"/>
              <a:t>r</a:t>
            </a:r>
            <a:r>
              <a:rPr lang="en-US" dirty="0" smtClean="0"/>
              <a:t>/ (“</a:t>
            </a:r>
            <a:r>
              <a:rPr lang="en-US" dirty="0" err="1" smtClean="0"/>
              <a:t>er</a:t>
            </a:r>
            <a:r>
              <a:rPr lang="en-US" dirty="0" smtClean="0"/>
              <a:t>”)</a:t>
            </a:r>
          </a:p>
          <a:p>
            <a:pPr lvl="1"/>
            <a:r>
              <a:rPr lang="en-US" dirty="0" smtClean="0"/>
              <a:t>Needs to be “</a:t>
            </a:r>
            <a:r>
              <a:rPr lang="en-US" dirty="0" err="1" smtClean="0"/>
              <a:t>er</a:t>
            </a:r>
            <a:r>
              <a:rPr lang="en-US" dirty="0" smtClean="0"/>
              <a:t>  </a:t>
            </a:r>
            <a:r>
              <a:rPr lang="en-US" dirty="0" err="1" smtClean="0"/>
              <a:t>a:k</a:t>
            </a:r>
            <a:r>
              <a:rPr lang="en-US" dirty="0" smtClean="0"/>
              <a:t>”</a:t>
            </a:r>
          </a:p>
          <a:p>
            <a:pPr lvl="1"/>
            <a:r>
              <a:rPr lang="en-US" dirty="0" smtClean="0"/>
              <a:t>Jaw wide open for onset, keep it open during pause and rime (no /w/ insertion)</a:t>
            </a:r>
          </a:p>
          <a:p>
            <a:r>
              <a:rPr lang="en-US" dirty="0" smtClean="0"/>
              <a:t>Target /r/ blends if stimulable for velars</a:t>
            </a:r>
          </a:p>
          <a:p>
            <a:pPr lvl="1"/>
            <a:r>
              <a:rPr lang="en-US" dirty="0" smtClean="0"/>
              <a:t>/</a:t>
            </a:r>
            <a:r>
              <a:rPr lang="en-US" dirty="0" err="1" smtClean="0"/>
              <a:t>k</a:t>
            </a:r>
            <a:r>
              <a:rPr lang="en-US" dirty="0" smtClean="0"/>
              <a:t>, </a:t>
            </a:r>
            <a:r>
              <a:rPr lang="en-US" dirty="0" err="1" smtClean="0"/>
              <a:t>g</a:t>
            </a:r>
            <a:r>
              <a:rPr lang="en-US" dirty="0" smtClean="0"/>
              <a:t>/ are facilitative</a:t>
            </a:r>
          </a:p>
          <a:p>
            <a:r>
              <a:rPr lang="en-US" dirty="0" smtClean="0"/>
              <a:t>Target velar and alveolar /l/ blends when /l/ is solid</a:t>
            </a:r>
          </a:p>
          <a:p>
            <a:r>
              <a:rPr lang="en-US" dirty="0" smtClean="0"/>
              <a:t>/p, b, m, f, v/ encourage gliding, so rope, roof, rabbit, lamp, and leaf would be out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Nitty</a:t>
            </a:r>
            <a:r>
              <a:rPr lang="en-US" dirty="0" smtClean="0"/>
              <a:t> gritty, part 1</a:t>
            </a:r>
            <a:endParaRPr lang="en-US" dirty="0"/>
          </a:p>
        </p:txBody>
      </p:sp>
      <p:sp>
        <p:nvSpPr>
          <p:cNvPr id="3" name="Content Placeholder 2"/>
          <p:cNvSpPr>
            <a:spLocks noGrp="1"/>
          </p:cNvSpPr>
          <p:nvPr>
            <p:ph idx="1"/>
          </p:nvPr>
        </p:nvSpPr>
        <p:spPr>
          <a:xfrm>
            <a:off x="457200" y="1237339"/>
            <a:ext cx="8229600" cy="5620661"/>
          </a:xfrm>
        </p:spPr>
        <p:txBody>
          <a:bodyPr>
            <a:normAutofit fontScale="85000" lnSpcReduction="20000"/>
          </a:bodyPr>
          <a:lstStyle/>
          <a:p>
            <a:r>
              <a:rPr lang="en-US" dirty="0" smtClean="0"/>
              <a:t>One clinical hour per target phoneme (2-6 hours per target pattern)</a:t>
            </a:r>
          </a:p>
          <a:p>
            <a:pPr lvl="1"/>
            <a:r>
              <a:rPr lang="en-US" dirty="0" err="1" smtClean="0"/>
              <a:t>Hodson</a:t>
            </a:r>
            <a:r>
              <a:rPr lang="en-US" dirty="0" smtClean="0"/>
              <a:t> recommends one hour per week total: three 20-minute, two 30-minute, one 60-minute</a:t>
            </a:r>
          </a:p>
          <a:p>
            <a:pPr lvl="1"/>
            <a:r>
              <a:rPr lang="en-US" dirty="0" smtClean="0"/>
              <a:t>Double time if child has intellectual disability</a:t>
            </a:r>
          </a:p>
          <a:p>
            <a:r>
              <a:rPr lang="en-US" dirty="0" smtClean="0"/>
              <a:t>MUST be </a:t>
            </a:r>
            <a:r>
              <a:rPr lang="en-US" dirty="0" err="1" smtClean="0"/>
              <a:t>stimulable</a:t>
            </a:r>
            <a:endParaRPr lang="en-US" dirty="0" smtClean="0"/>
          </a:p>
          <a:p>
            <a:pPr lvl="1"/>
            <a:r>
              <a:rPr lang="en-US" dirty="0" smtClean="0"/>
              <a:t>Use sounds the child can say (maybe not easily) to work on patterns the child has not mastered</a:t>
            </a:r>
          </a:p>
          <a:p>
            <a:pPr lvl="1"/>
            <a:r>
              <a:rPr lang="en-US" dirty="0" err="1" smtClean="0"/>
              <a:t>Stimulable</a:t>
            </a:r>
            <a:r>
              <a:rPr lang="en-US" dirty="0" smtClean="0"/>
              <a:t> doesn’t mean easy</a:t>
            </a:r>
          </a:p>
          <a:p>
            <a:r>
              <a:rPr lang="en-US" dirty="0" smtClean="0"/>
              <a:t>Focused auditory input cycle for </a:t>
            </a:r>
            <a:r>
              <a:rPr lang="en-US" dirty="0" err="1" smtClean="0"/>
              <a:t>nons</a:t>
            </a:r>
            <a:r>
              <a:rPr lang="en-US" dirty="0" smtClean="0"/>
              <a:t> (</a:t>
            </a:r>
            <a:r>
              <a:rPr lang="en-US" dirty="0" err="1" smtClean="0"/>
              <a:t>nonstimulable</a:t>
            </a:r>
            <a:r>
              <a:rPr lang="en-US" dirty="0" smtClean="0"/>
              <a:t>, nonverbal, or noncompliant)</a:t>
            </a:r>
          </a:p>
          <a:p>
            <a:pPr lvl="1"/>
            <a:r>
              <a:rPr lang="en-US" dirty="0" smtClean="0"/>
              <a:t>One cycle of primary patterns: only input, no production requirements</a:t>
            </a:r>
          </a:p>
          <a:p>
            <a:pPr lvl="1"/>
            <a:r>
              <a:rPr lang="en-US" dirty="0" smtClean="0"/>
              <a:t>Usually needed for children younger than 3 years</a:t>
            </a:r>
          </a:p>
          <a:p>
            <a:pPr lvl="1"/>
            <a:r>
              <a:rPr lang="en-US" dirty="0" smtClean="0"/>
              <a:t>2 weeks on each primary pattern except liquids (10 weeks)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credit is due</a:t>
            </a:r>
            <a:endParaRPr lang="en-US" dirty="0"/>
          </a:p>
        </p:txBody>
      </p:sp>
      <p:sp>
        <p:nvSpPr>
          <p:cNvPr id="3" name="Content Placeholder 2"/>
          <p:cNvSpPr>
            <a:spLocks noGrp="1"/>
          </p:cNvSpPr>
          <p:nvPr>
            <p:ph sz="half" idx="1"/>
          </p:nvPr>
        </p:nvSpPr>
        <p:spPr>
          <a:xfrm>
            <a:off x="457200" y="1710648"/>
            <a:ext cx="4191000" cy="5257800"/>
          </a:xfrm>
        </p:spPr>
        <p:txBody>
          <a:bodyPr>
            <a:normAutofit/>
          </a:bodyPr>
          <a:lstStyle/>
          <a:p>
            <a:r>
              <a:rPr lang="en-US" dirty="0" smtClean="0"/>
              <a:t>Created by Barbara </a:t>
            </a:r>
            <a:r>
              <a:rPr lang="en-US" dirty="0" err="1" smtClean="0"/>
              <a:t>Hodson</a:t>
            </a:r>
            <a:endParaRPr lang="en-US" dirty="0" smtClean="0"/>
          </a:p>
          <a:p>
            <a:r>
              <a:rPr lang="en-US" i="1" dirty="0" smtClean="0"/>
              <a:t>Evaluating and Enhancing Children’s Phonological Systems</a:t>
            </a:r>
          </a:p>
          <a:p>
            <a:r>
              <a:rPr lang="en-US" dirty="0" err="1" smtClean="0"/>
              <a:t>www.phonocomp.com</a:t>
            </a:r>
            <a:endParaRPr lang="en-US" dirty="0" smtClean="0"/>
          </a:p>
        </p:txBody>
      </p:sp>
      <p:pic>
        <p:nvPicPr>
          <p:cNvPr id="5" name="Content Placeholder 4" descr="Hodson.jpg"/>
          <p:cNvPicPr>
            <a:picLocks noGrp="1" noChangeAspect="1"/>
          </p:cNvPicPr>
          <p:nvPr>
            <p:ph sz="half" idx="2"/>
          </p:nvPr>
        </p:nvPicPr>
        <p:blipFill>
          <a:blip r:embed="rId3"/>
          <a:srcRect l="-11967" r="-11967"/>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Pattern Graduation</a:t>
            </a:r>
            <a:endParaRPr lang="en-US" dirty="0"/>
          </a:p>
        </p:txBody>
      </p:sp>
      <p:sp>
        <p:nvSpPr>
          <p:cNvPr id="3" name="Content Placeholder 2"/>
          <p:cNvSpPr>
            <a:spLocks noGrp="1"/>
          </p:cNvSpPr>
          <p:nvPr>
            <p:ph idx="1"/>
          </p:nvPr>
        </p:nvSpPr>
        <p:spPr>
          <a:xfrm>
            <a:off x="457200" y="1355416"/>
            <a:ext cx="8229600" cy="5502584"/>
          </a:xfrm>
        </p:spPr>
        <p:txBody>
          <a:bodyPr>
            <a:normAutofit lnSpcReduction="10000"/>
          </a:bodyPr>
          <a:lstStyle/>
          <a:p>
            <a:r>
              <a:rPr lang="en-US" dirty="0" smtClean="0"/>
              <a:t>Move from primary to secondary patterns when:</a:t>
            </a:r>
          </a:p>
          <a:p>
            <a:pPr lvl="1"/>
            <a:r>
              <a:rPr lang="en-US" dirty="0" smtClean="0"/>
              <a:t>Initial /</a:t>
            </a:r>
            <a:r>
              <a:rPr lang="en-US" dirty="0" err="1" smtClean="0"/>
              <a:t>m</a:t>
            </a:r>
            <a:r>
              <a:rPr lang="en-US" dirty="0" smtClean="0"/>
              <a:t>, </a:t>
            </a:r>
            <a:r>
              <a:rPr lang="en-US" dirty="0" err="1" smtClean="0"/>
              <a:t>n</a:t>
            </a:r>
            <a:r>
              <a:rPr lang="en-US" dirty="0" smtClean="0"/>
              <a:t>, </a:t>
            </a:r>
            <a:r>
              <a:rPr lang="en-US" dirty="0" err="1" smtClean="0"/>
              <a:t>w</a:t>
            </a:r>
            <a:r>
              <a:rPr lang="en-US" dirty="0" smtClean="0"/>
              <a:t>/ and stops 60% correct in conversation</a:t>
            </a:r>
          </a:p>
          <a:p>
            <a:pPr lvl="1"/>
            <a:r>
              <a:rPr lang="en-US" dirty="0" smtClean="0"/>
              <a:t>Final /</a:t>
            </a:r>
            <a:r>
              <a:rPr lang="en-US" dirty="0" err="1" smtClean="0"/>
              <a:t>m</a:t>
            </a:r>
            <a:r>
              <a:rPr lang="en-US" dirty="0" smtClean="0"/>
              <a:t>, </a:t>
            </a:r>
            <a:r>
              <a:rPr lang="en-US" dirty="0" err="1" smtClean="0"/>
              <a:t>n</a:t>
            </a:r>
            <a:r>
              <a:rPr lang="en-US" dirty="0" smtClean="0"/>
              <a:t>, </a:t>
            </a:r>
            <a:r>
              <a:rPr lang="en-US" dirty="0" err="1" smtClean="0"/>
              <a:t>p</a:t>
            </a:r>
            <a:r>
              <a:rPr lang="en-US" dirty="0" smtClean="0"/>
              <a:t>, </a:t>
            </a:r>
            <a:r>
              <a:rPr lang="en-US" dirty="0" err="1" smtClean="0"/>
              <a:t>t</a:t>
            </a:r>
            <a:r>
              <a:rPr lang="en-US" dirty="0" smtClean="0"/>
              <a:t>, </a:t>
            </a:r>
            <a:r>
              <a:rPr lang="en-US" dirty="0" err="1" smtClean="0"/>
              <a:t>k</a:t>
            </a:r>
            <a:r>
              <a:rPr lang="en-US" dirty="0" smtClean="0"/>
              <a:t>/ 60% correct in conversation</a:t>
            </a:r>
          </a:p>
          <a:p>
            <a:pPr lvl="1"/>
            <a:r>
              <a:rPr lang="en-US" dirty="0" smtClean="0"/>
              <a:t>A-</a:t>
            </a:r>
            <a:r>
              <a:rPr lang="en-US" dirty="0" err="1" smtClean="0"/>
              <a:t>p</a:t>
            </a:r>
            <a:r>
              <a:rPr lang="en-US" dirty="0" smtClean="0"/>
              <a:t> contrasts 60% in conv. in one word position</a:t>
            </a:r>
          </a:p>
          <a:p>
            <a:pPr lvl="1"/>
            <a:r>
              <a:rPr lang="en-US" dirty="0" smtClean="0"/>
              <a:t>/</a:t>
            </a:r>
            <a:r>
              <a:rPr lang="en-US" dirty="0" err="1" smtClean="0"/>
              <a:t>s</a:t>
            </a:r>
            <a:r>
              <a:rPr lang="en-US" dirty="0" smtClean="0"/>
              <a:t>/ clusters emerging in conversation</a:t>
            </a:r>
          </a:p>
          <a:p>
            <a:pPr lvl="1"/>
            <a:r>
              <a:rPr lang="en-US" dirty="0" smtClean="0"/>
              <a:t>Liquid approximations at the word level</a:t>
            </a:r>
          </a:p>
          <a:p>
            <a:r>
              <a:rPr lang="en-US" dirty="0" smtClean="0"/>
              <a:t>Listen during liquids</a:t>
            </a:r>
          </a:p>
          <a:p>
            <a:pPr lvl="1"/>
            <a:r>
              <a:rPr lang="en-US" dirty="0" smtClean="0"/>
              <a:t>Not reached criteria? Cycle error patterns again</a:t>
            </a:r>
          </a:p>
          <a:p>
            <a:r>
              <a:rPr lang="en-US" dirty="0" smtClean="0"/>
              <a:t>Severe intelligibility = 3-4 primary cycles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Patterns</a:t>
            </a:r>
            <a:endParaRPr lang="en-US" dirty="0"/>
          </a:p>
        </p:txBody>
      </p:sp>
      <p:sp>
        <p:nvSpPr>
          <p:cNvPr id="3" name="Content Placeholder 2"/>
          <p:cNvSpPr>
            <a:spLocks noGrp="1"/>
          </p:cNvSpPr>
          <p:nvPr>
            <p:ph idx="1"/>
          </p:nvPr>
        </p:nvSpPr>
        <p:spPr>
          <a:xfrm>
            <a:off x="509044" y="1313973"/>
            <a:ext cx="8686800" cy="5786987"/>
          </a:xfrm>
        </p:spPr>
        <p:txBody>
          <a:bodyPr>
            <a:normAutofit/>
          </a:bodyPr>
          <a:lstStyle/>
          <a:p>
            <a:r>
              <a:rPr lang="en-US" dirty="0" smtClean="0"/>
              <a:t>Begin after criteria have been reached for primary pattern “graduation”</a:t>
            </a:r>
          </a:p>
          <a:p>
            <a:r>
              <a:rPr lang="en-US" dirty="0" smtClean="0"/>
              <a:t>Do NOT kill yourself analyzing all patterns early</a:t>
            </a:r>
          </a:p>
          <a:p>
            <a:r>
              <a:rPr lang="en-US" dirty="0" smtClean="0"/>
              <a:t>Listen during liquids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Secondary Patterns</a:t>
            </a:r>
            <a:endParaRPr lang="en-US" dirty="0"/>
          </a:p>
        </p:txBody>
      </p:sp>
      <p:sp>
        <p:nvSpPr>
          <p:cNvPr id="3" name="Content Placeholder 2"/>
          <p:cNvSpPr>
            <a:spLocks noGrp="1"/>
          </p:cNvSpPr>
          <p:nvPr>
            <p:ph idx="1"/>
          </p:nvPr>
        </p:nvSpPr>
        <p:spPr>
          <a:xfrm>
            <a:off x="457200" y="1600200"/>
            <a:ext cx="8686800" cy="5054165"/>
          </a:xfrm>
        </p:spPr>
        <p:txBody>
          <a:bodyPr>
            <a:normAutofit fontScale="92500" lnSpcReduction="10000"/>
          </a:bodyPr>
          <a:lstStyle/>
          <a:p>
            <a:r>
              <a:rPr lang="en-US" dirty="0" smtClean="0"/>
              <a:t>Some common ones:</a:t>
            </a:r>
          </a:p>
          <a:p>
            <a:pPr lvl="1"/>
            <a:r>
              <a:rPr lang="en-US" dirty="0" smtClean="0"/>
              <a:t>Voicing contrasts</a:t>
            </a:r>
          </a:p>
          <a:p>
            <a:pPr lvl="1"/>
            <a:r>
              <a:rPr lang="en-US" dirty="0" smtClean="0"/>
              <a:t>Vowel contrasts</a:t>
            </a:r>
          </a:p>
          <a:p>
            <a:pPr lvl="1"/>
            <a:r>
              <a:rPr lang="en-US" dirty="0" smtClean="0"/>
              <a:t>*Anterior-posterior contrasts</a:t>
            </a:r>
          </a:p>
          <a:p>
            <a:pPr lvl="1"/>
            <a:r>
              <a:rPr lang="en-US" dirty="0" smtClean="0"/>
              <a:t>Stridency</a:t>
            </a:r>
          </a:p>
          <a:p>
            <a:pPr lvl="1"/>
            <a:r>
              <a:rPr lang="en-US" dirty="0" smtClean="0"/>
              <a:t>Palatals</a:t>
            </a:r>
          </a:p>
          <a:p>
            <a:pPr lvl="1"/>
            <a:r>
              <a:rPr lang="en-US" dirty="0" smtClean="0"/>
              <a:t>Other consonant clusters</a:t>
            </a:r>
          </a:p>
          <a:p>
            <a:pPr lvl="1"/>
            <a:r>
              <a:rPr lang="en-US" dirty="0" smtClean="0"/>
              <a:t>Context-related processes</a:t>
            </a:r>
          </a:p>
          <a:p>
            <a:pPr lvl="2"/>
            <a:r>
              <a:rPr lang="en-US" dirty="0" smtClean="0"/>
              <a:t>Assimilations</a:t>
            </a:r>
          </a:p>
          <a:p>
            <a:pPr lvl="2"/>
            <a:r>
              <a:rPr lang="en-US" dirty="0" smtClean="0"/>
              <a:t>Metathesis</a:t>
            </a:r>
          </a:p>
          <a:p>
            <a:pPr lvl="2"/>
            <a:r>
              <a:rPr lang="en-US" dirty="0" smtClean="0"/>
              <a:t>Idiosyncratic rules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Voicing Contrasts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t>Errors with voiced/voiceless cognates</a:t>
            </a:r>
          </a:p>
          <a:p>
            <a:pPr lvl="1"/>
            <a:r>
              <a:rPr lang="en-US" dirty="0" err="1" smtClean="0"/>
              <a:t>p/b</a:t>
            </a:r>
            <a:r>
              <a:rPr lang="en-US" dirty="0" smtClean="0"/>
              <a:t>, </a:t>
            </a:r>
            <a:r>
              <a:rPr lang="en-US" dirty="0" err="1" smtClean="0"/>
              <a:t>t/d</a:t>
            </a:r>
            <a:r>
              <a:rPr lang="en-US" dirty="0" smtClean="0"/>
              <a:t>, </a:t>
            </a:r>
            <a:r>
              <a:rPr lang="en-US" dirty="0" err="1" smtClean="0"/>
              <a:t>s/z</a:t>
            </a:r>
            <a:r>
              <a:rPr lang="en-US" dirty="0" smtClean="0"/>
              <a:t>, etc.</a:t>
            </a:r>
          </a:p>
          <a:p>
            <a:r>
              <a:rPr lang="en-US" dirty="0" smtClean="0"/>
              <a:t>Prevocalic voicing</a:t>
            </a:r>
          </a:p>
          <a:p>
            <a:r>
              <a:rPr lang="en-US" dirty="0" smtClean="0"/>
              <a:t>Use minimal pair words and some amplification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Vowel Contrasts</a:t>
            </a:r>
            <a:endParaRPr lang="en-US" dirty="0"/>
          </a:p>
        </p:txBody>
      </p:sp>
      <p:sp>
        <p:nvSpPr>
          <p:cNvPr id="3" name="Content Placeholder 2"/>
          <p:cNvSpPr>
            <a:spLocks noGrp="1"/>
          </p:cNvSpPr>
          <p:nvPr>
            <p:ph idx="1"/>
          </p:nvPr>
        </p:nvSpPr>
        <p:spPr/>
        <p:txBody>
          <a:bodyPr/>
          <a:lstStyle/>
          <a:p>
            <a:r>
              <a:rPr lang="en-US" dirty="0" smtClean="0"/>
              <a:t>Usually get the vowels sorted out during the primary cycles</a:t>
            </a:r>
          </a:p>
          <a:p>
            <a:r>
              <a:rPr lang="en-US" dirty="0" smtClean="0"/>
              <a:t>Use minimal pairs and some amplification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Anterior-Posterior Contrasts</a:t>
            </a:r>
            <a:endParaRPr lang="en-US" dirty="0"/>
          </a:p>
        </p:txBody>
      </p:sp>
      <p:sp>
        <p:nvSpPr>
          <p:cNvPr id="3" name="Content Placeholder 2"/>
          <p:cNvSpPr>
            <a:spLocks noGrp="1"/>
          </p:cNvSpPr>
          <p:nvPr>
            <p:ph idx="1"/>
          </p:nvPr>
        </p:nvSpPr>
        <p:spPr/>
        <p:txBody>
          <a:bodyPr/>
          <a:lstStyle/>
          <a:p>
            <a:r>
              <a:rPr lang="en-US" dirty="0" smtClean="0"/>
              <a:t>Target in secondary cycles if not </a:t>
            </a:r>
            <a:r>
              <a:rPr lang="en-US" dirty="0" err="1" smtClean="0"/>
              <a:t>stimulable</a:t>
            </a:r>
            <a:r>
              <a:rPr lang="en-US" dirty="0" smtClean="0"/>
              <a:t> during primary cycles</a:t>
            </a:r>
          </a:p>
          <a:p>
            <a:r>
              <a:rPr lang="en-US" dirty="0" smtClean="0"/>
              <a:t>See slide 16</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Stridency</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err="1" smtClean="0"/>
              <a:t>Stridents</a:t>
            </a:r>
            <a:r>
              <a:rPr lang="en-US" dirty="0" smtClean="0"/>
              <a:t>: </a:t>
            </a:r>
            <a:r>
              <a:rPr lang="en-US" dirty="0" err="1" smtClean="0"/>
              <a:t>f</a:t>
            </a:r>
            <a:r>
              <a:rPr lang="en-US" dirty="0" smtClean="0"/>
              <a:t>, </a:t>
            </a:r>
            <a:r>
              <a:rPr lang="en-US" dirty="0" err="1" smtClean="0"/>
              <a:t>v</a:t>
            </a:r>
            <a:r>
              <a:rPr lang="en-US" dirty="0" smtClean="0"/>
              <a:t>, </a:t>
            </a:r>
            <a:r>
              <a:rPr lang="en-US" dirty="0" err="1" smtClean="0"/>
              <a:t>s</a:t>
            </a:r>
            <a:r>
              <a:rPr lang="en-US" dirty="0" smtClean="0"/>
              <a:t>, </a:t>
            </a:r>
            <a:r>
              <a:rPr lang="en-US" dirty="0" err="1" smtClean="0"/>
              <a:t>z</a:t>
            </a:r>
            <a:r>
              <a:rPr lang="en-US" dirty="0" smtClean="0"/>
              <a:t>, </a:t>
            </a:r>
            <a:r>
              <a:rPr lang="en-US" dirty="0" err="1" smtClean="0"/>
              <a:t>sh</a:t>
            </a:r>
            <a:r>
              <a:rPr lang="en-US" dirty="0" smtClean="0"/>
              <a:t>, </a:t>
            </a:r>
            <a:r>
              <a:rPr lang="en-US" dirty="0" err="1" smtClean="0"/>
              <a:t>zh</a:t>
            </a:r>
            <a:r>
              <a:rPr lang="en-US" dirty="0" smtClean="0"/>
              <a:t>, </a:t>
            </a:r>
            <a:r>
              <a:rPr lang="en-US" dirty="0" err="1" smtClean="0"/>
              <a:t>ch</a:t>
            </a:r>
            <a:r>
              <a:rPr lang="en-US" dirty="0" smtClean="0"/>
              <a:t>, </a:t>
            </a:r>
            <a:r>
              <a:rPr lang="en-US" dirty="0" err="1" smtClean="0"/>
              <a:t>j</a:t>
            </a:r>
            <a:endParaRPr lang="en-US" dirty="0" smtClean="0"/>
          </a:p>
          <a:p>
            <a:r>
              <a:rPr lang="en-US" dirty="0" smtClean="0"/>
              <a:t>Stridency deletion: substituting non-</a:t>
            </a:r>
            <a:r>
              <a:rPr lang="en-US" dirty="0" err="1" smtClean="0"/>
              <a:t>stridents</a:t>
            </a:r>
            <a:r>
              <a:rPr lang="en-US" dirty="0" smtClean="0"/>
              <a:t> or deleting the strident altogether</a:t>
            </a:r>
          </a:p>
          <a:p>
            <a:pPr lvl="1"/>
            <a:r>
              <a:rPr lang="en-US" dirty="0" smtClean="0"/>
              <a:t>Fan-&gt;pan, Sue-&gt;new, peach-&gt;pea, fishing-&gt;fitting</a:t>
            </a:r>
          </a:p>
          <a:p>
            <a:pPr lvl="1"/>
            <a:r>
              <a:rPr lang="en-US" dirty="0" err="1" smtClean="0"/>
              <a:t>Stridents</a:t>
            </a:r>
            <a:r>
              <a:rPr lang="en-US" dirty="0" smtClean="0"/>
              <a:t> are often stopped but not always</a:t>
            </a:r>
          </a:p>
          <a:p>
            <a:r>
              <a:rPr lang="en-US" dirty="0" smtClean="0"/>
              <a:t>Usually working on /</a:t>
            </a:r>
            <a:r>
              <a:rPr lang="en-US" dirty="0" err="1" smtClean="0"/>
              <a:t>s</a:t>
            </a:r>
            <a:r>
              <a:rPr lang="en-US" dirty="0" smtClean="0"/>
              <a:t>/ clusters generalizes but if not:</a:t>
            </a:r>
          </a:p>
          <a:p>
            <a:r>
              <a:rPr lang="en-US" dirty="0" smtClean="0"/>
              <a:t>Target /</a:t>
            </a:r>
            <a:r>
              <a:rPr lang="en-US" dirty="0" err="1" smtClean="0"/>
              <a:t>f</a:t>
            </a:r>
            <a:r>
              <a:rPr lang="en-US" dirty="0" smtClean="0"/>
              <a:t>/ and /</a:t>
            </a:r>
            <a:r>
              <a:rPr lang="en-US" dirty="0" err="1" smtClean="0"/>
              <a:t>s</a:t>
            </a:r>
            <a:r>
              <a:rPr lang="en-US" dirty="0" smtClean="0"/>
              <a:t>/ first, usually in final position</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Palatals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Palatals: </a:t>
            </a:r>
            <a:r>
              <a:rPr lang="en-US" dirty="0" err="1" smtClean="0"/>
              <a:t>y</a:t>
            </a:r>
            <a:r>
              <a:rPr lang="en-US" dirty="0" smtClean="0"/>
              <a:t>, </a:t>
            </a:r>
            <a:r>
              <a:rPr lang="en-US" dirty="0" err="1" smtClean="0"/>
              <a:t>sh</a:t>
            </a:r>
            <a:r>
              <a:rPr lang="en-US" dirty="0" smtClean="0"/>
              <a:t>, </a:t>
            </a:r>
            <a:r>
              <a:rPr lang="en-US" dirty="0" err="1" smtClean="0"/>
              <a:t>ch</a:t>
            </a:r>
            <a:r>
              <a:rPr lang="en-US" dirty="0" smtClean="0"/>
              <a:t>, </a:t>
            </a:r>
            <a:r>
              <a:rPr lang="en-US" dirty="0" err="1" smtClean="0"/>
              <a:t>j</a:t>
            </a:r>
            <a:endParaRPr lang="en-US" dirty="0" smtClean="0"/>
          </a:p>
          <a:p>
            <a:r>
              <a:rPr lang="en-US" dirty="0" smtClean="0"/>
              <a:t>Target </a:t>
            </a:r>
            <a:r>
              <a:rPr lang="en-US" dirty="0" err="1" smtClean="0"/>
              <a:t>y</a:t>
            </a:r>
            <a:r>
              <a:rPr lang="en-US" dirty="0" smtClean="0"/>
              <a:t> first</a:t>
            </a:r>
          </a:p>
          <a:p>
            <a:r>
              <a:rPr lang="en-US" dirty="0" smtClean="0"/>
              <a:t>Then insert y after other palatals</a:t>
            </a:r>
          </a:p>
          <a:p>
            <a:pPr lvl="1"/>
            <a:r>
              <a:rPr lang="en-US" dirty="0" err="1" smtClean="0"/>
              <a:t>Chyair</a:t>
            </a:r>
            <a:r>
              <a:rPr lang="en-US" dirty="0" smtClean="0"/>
              <a:t> (child will probably say </a:t>
            </a:r>
            <a:r>
              <a:rPr lang="en-US" dirty="0" err="1" smtClean="0"/>
              <a:t>tsyair</a:t>
            </a:r>
            <a:r>
              <a:rPr lang="en-US" dirty="0" smtClean="0"/>
              <a:t>)</a:t>
            </a:r>
          </a:p>
          <a:p>
            <a:pPr lvl="1"/>
            <a:r>
              <a:rPr lang="en-US" dirty="0" err="1" smtClean="0"/>
              <a:t>Shyoe</a:t>
            </a:r>
            <a:r>
              <a:rPr lang="en-US" dirty="0" smtClean="0"/>
              <a:t> (</a:t>
            </a:r>
            <a:r>
              <a:rPr lang="en-US" dirty="0" err="1" smtClean="0"/>
              <a:t>syoe</a:t>
            </a:r>
            <a:r>
              <a:rPr lang="en-US" dirty="0" smtClean="0"/>
              <a:t>)</a:t>
            </a:r>
          </a:p>
          <a:p>
            <a:pPr lvl="1"/>
            <a:r>
              <a:rPr lang="en-US" dirty="0" err="1" smtClean="0"/>
              <a:t>Jyump</a:t>
            </a:r>
            <a:r>
              <a:rPr lang="en-US" dirty="0" smtClean="0"/>
              <a:t> (</a:t>
            </a:r>
            <a:r>
              <a:rPr lang="en-US" dirty="0" err="1" smtClean="0"/>
              <a:t>dzyump</a:t>
            </a:r>
            <a:r>
              <a:rPr lang="en-US" dirty="0" smtClean="0"/>
              <a:t>)</a:t>
            </a:r>
          </a:p>
          <a:p>
            <a:r>
              <a:rPr lang="en-US" dirty="0" smtClean="0"/>
              <a:t>Usually </a:t>
            </a:r>
            <a:r>
              <a:rPr lang="en-US" dirty="0" err="1" smtClean="0"/>
              <a:t>ch</a:t>
            </a:r>
            <a:r>
              <a:rPr lang="en-US" dirty="0" smtClean="0"/>
              <a:t> is more </a:t>
            </a:r>
            <a:r>
              <a:rPr lang="en-US" dirty="0" err="1" smtClean="0"/>
              <a:t>stimulable</a:t>
            </a:r>
            <a:r>
              <a:rPr lang="en-US" dirty="0" smtClean="0"/>
              <a:t> than </a:t>
            </a:r>
            <a:r>
              <a:rPr lang="en-US" dirty="0" err="1" smtClean="0"/>
              <a:t>sh</a:t>
            </a:r>
            <a:r>
              <a:rPr lang="en-US" dirty="0" smtClean="0"/>
              <a:t> or </a:t>
            </a:r>
            <a:r>
              <a:rPr lang="en-US" dirty="0" err="1" smtClean="0"/>
              <a:t>j</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Consonant Clusters</a:t>
            </a:r>
            <a:endParaRPr lang="en-US" dirty="0"/>
          </a:p>
        </p:txBody>
      </p:sp>
      <p:sp>
        <p:nvSpPr>
          <p:cNvPr id="3" name="Content Placeholder 2"/>
          <p:cNvSpPr>
            <a:spLocks noGrp="1"/>
          </p:cNvSpPr>
          <p:nvPr>
            <p:ph idx="1"/>
          </p:nvPr>
        </p:nvSpPr>
        <p:spPr/>
        <p:txBody>
          <a:bodyPr/>
          <a:lstStyle/>
          <a:p>
            <a:r>
              <a:rPr lang="en-US" dirty="0" smtClean="0"/>
              <a:t>Examples: </a:t>
            </a:r>
            <a:r>
              <a:rPr lang="en-US" dirty="0" err="1" smtClean="0"/>
              <a:t>kw</a:t>
            </a:r>
            <a:r>
              <a:rPr lang="en-US" dirty="0" smtClean="0"/>
              <a:t>, </a:t>
            </a:r>
            <a:r>
              <a:rPr lang="en-US" dirty="0" err="1" smtClean="0"/>
              <a:t>tw</a:t>
            </a:r>
            <a:r>
              <a:rPr lang="en-US" dirty="0" smtClean="0"/>
              <a:t>, </a:t>
            </a:r>
            <a:r>
              <a:rPr lang="en-US" dirty="0" err="1" smtClean="0"/>
              <a:t>sw</a:t>
            </a:r>
            <a:r>
              <a:rPr lang="en-US" dirty="0" smtClean="0"/>
              <a:t>, by, </a:t>
            </a:r>
            <a:r>
              <a:rPr lang="en-US" dirty="0" err="1" smtClean="0"/>
              <a:t>hy</a:t>
            </a:r>
            <a:r>
              <a:rPr lang="en-US" dirty="0" smtClean="0"/>
              <a:t>, </a:t>
            </a:r>
            <a:r>
              <a:rPr lang="en-US" dirty="0" err="1" smtClean="0"/>
              <a:t>fy</a:t>
            </a:r>
            <a:r>
              <a:rPr lang="en-US" dirty="0" smtClean="0"/>
              <a:t>, </a:t>
            </a:r>
            <a:r>
              <a:rPr lang="en-US" dirty="0" err="1" smtClean="0"/>
              <a:t>ky</a:t>
            </a:r>
            <a:r>
              <a:rPr lang="en-US" dirty="0" smtClean="0"/>
              <a:t>, my</a:t>
            </a:r>
          </a:p>
          <a:p>
            <a:r>
              <a:rPr lang="en-US" dirty="0" smtClean="0"/>
              <a:t>/</a:t>
            </a:r>
            <a:r>
              <a:rPr lang="en-US" dirty="0" err="1" smtClean="0"/>
              <a:t>s</a:t>
            </a:r>
            <a:r>
              <a:rPr lang="en-US" dirty="0" smtClean="0"/>
              <a:t>/+stop final clusters (e.g. toast)</a:t>
            </a:r>
          </a:p>
          <a:p>
            <a:r>
              <a:rPr lang="en-US" dirty="0" smtClean="0"/>
              <a:t>Medial /</a:t>
            </a:r>
            <a:r>
              <a:rPr lang="en-US" dirty="0" err="1" smtClean="0"/>
              <a:t>s</a:t>
            </a:r>
            <a:r>
              <a:rPr lang="en-US" dirty="0" smtClean="0"/>
              <a:t>/ clusters (boxes, sister)</a:t>
            </a:r>
          </a:p>
          <a:p>
            <a:r>
              <a:rPr lang="en-US" dirty="0" smtClean="0"/>
              <a:t>Three consonant sequences (straw, square)</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Context-related Processes</a:t>
            </a:r>
            <a:endParaRPr lang="en-US" dirty="0"/>
          </a:p>
        </p:txBody>
      </p:sp>
      <p:sp>
        <p:nvSpPr>
          <p:cNvPr id="3" name="Content Placeholder 2"/>
          <p:cNvSpPr>
            <a:spLocks noGrp="1"/>
          </p:cNvSpPr>
          <p:nvPr>
            <p:ph idx="1"/>
          </p:nvPr>
        </p:nvSpPr>
        <p:spPr>
          <a:xfrm>
            <a:off x="457200" y="1417638"/>
            <a:ext cx="8229600" cy="5440362"/>
          </a:xfrm>
        </p:spPr>
        <p:txBody>
          <a:bodyPr>
            <a:normAutofit/>
          </a:bodyPr>
          <a:lstStyle/>
          <a:p>
            <a:r>
              <a:rPr lang="en-US" dirty="0" smtClean="0"/>
              <a:t>Assimilations:</a:t>
            </a:r>
          </a:p>
          <a:p>
            <a:pPr lvl="1"/>
            <a:r>
              <a:rPr lang="en-US" dirty="0" smtClean="0"/>
              <a:t>Labial, e.g. pin -&gt; </a:t>
            </a:r>
            <a:r>
              <a:rPr lang="en-US" dirty="0" err="1" smtClean="0"/>
              <a:t>pim</a:t>
            </a:r>
            <a:endParaRPr lang="en-US" dirty="0" smtClean="0"/>
          </a:p>
          <a:p>
            <a:pPr lvl="1"/>
            <a:r>
              <a:rPr lang="en-US" dirty="0" smtClean="0"/>
              <a:t>Alveolar, e.g. take -&gt; </a:t>
            </a:r>
            <a:r>
              <a:rPr lang="en-US" dirty="0" err="1" smtClean="0"/>
              <a:t>tate</a:t>
            </a:r>
            <a:endParaRPr lang="en-US" dirty="0" smtClean="0"/>
          </a:p>
          <a:p>
            <a:pPr lvl="1"/>
            <a:r>
              <a:rPr lang="en-US" dirty="0" smtClean="0"/>
              <a:t>Velar, e.g. green -&gt; </a:t>
            </a:r>
            <a:r>
              <a:rPr lang="en-US" dirty="0" err="1" smtClean="0"/>
              <a:t>gring</a:t>
            </a:r>
            <a:endParaRPr lang="en-US" dirty="0" smtClean="0"/>
          </a:p>
          <a:p>
            <a:pPr lvl="1"/>
            <a:r>
              <a:rPr lang="en-US" dirty="0" smtClean="0"/>
              <a:t>Nasal, e.g. mat -&gt; man</a:t>
            </a:r>
          </a:p>
          <a:p>
            <a:r>
              <a:rPr lang="en-US" dirty="0" smtClean="0"/>
              <a:t>Assimilations multiply with other errors</a:t>
            </a:r>
          </a:p>
          <a:p>
            <a:pPr lvl="1"/>
            <a:r>
              <a:rPr lang="en-US" dirty="0" smtClean="0"/>
              <a:t>Pin -&gt; </a:t>
            </a:r>
            <a:r>
              <a:rPr lang="en-US" dirty="0" err="1" smtClean="0"/>
              <a:t>im</a:t>
            </a:r>
            <a:r>
              <a:rPr lang="en-US" dirty="0" smtClean="0"/>
              <a:t> (adding initial consonant deletion)</a:t>
            </a:r>
          </a:p>
          <a:p>
            <a:pPr lvl="1"/>
            <a:r>
              <a:rPr lang="en-US" dirty="0" smtClean="0"/>
              <a:t>Take -&gt; date (adding prevocalic voicing)</a:t>
            </a:r>
          </a:p>
          <a:p>
            <a:pPr lvl="1"/>
            <a:r>
              <a:rPr lang="en-US" dirty="0" smtClean="0"/>
              <a:t>Green -&gt; wing (adding cluster reduction &amp; gliding)</a:t>
            </a:r>
          </a:p>
          <a:p>
            <a:pPr lvl="1"/>
            <a:r>
              <a:rPr lang="en-US" dirty="0" smtClean="0"/>
              <a:t>Mat -&gt; many (adding </a:t>
            </a:r>
            <a:r>
              <a:rPr lang="en-US" dirty="0" err="1" smtClean="0"/>
              <a:t>diminutization</a:t>
            </a:r>
            <a:r>
              <a:rPr lang="en-US" dirty="0" smtClean="0"/>
              <a: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approach</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Created for severe-profound intelligibility problems</a:t>
            </a:r>
          </a:p>
          <a:p>
            <a:r>
              <a:rPr lang="en-US" dirty="0" smtClean="0"/>
              <a:t>More closely matches natural acquisition</a:t>
            </a:r>
          </a:p>
          <a:p>
            <a:r>
              <a:rPr lang="en-US" dirty="0" smtClean="0"/>
              <a:t>Evidence-based</a:t>
            </a:r>
          </a:p>
          <a:p>
            <a:pPr lvl="1"/>
            <a:r>
              <a:rPr lang="en-US" dirty="0" smtClean="0"/>
              <a:t>Ages 2-14</a:t>
            </a:r>
          </a:p>
          <a:p>
            <a:pPr lvl="1"/>
            <a:r>
              <a:rPr lang="en-US" dirty="0" smtClean="0"/>
              <a:t>Variety of disorders</a:t>
            </a:r>
          </a:p>
          <a:p>
            <a:r>
              <a:rPr lang="en-US" dirty="0" smtClean="0"/>
              <a:t>Refined over 35 years</a:t>
            </a:r>
          </a:p>
          <a:p>
            <a:r>
              <a:rPr lang="en-US" dirty="0" smtClean="0"/>
              <a:t>Works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Context-related Processes</a:t>
            </a:r>
            <a:endParaRPr lang="en-US" dirty="0"/>
          </a:p>
        </p:txBody>
      </p:sp>
      <p:sp>
        <p:nvSpPr>
          <p:cNvPr id="3" name="Content Placeholder 2"/>
          <p:cNvSpPr>
            <a:spLocks noGrp="1"/>
          </p:cNvSpPr>
          <p:nvPr>
            <p:ph idx="1"/>
          </p:nvPr>
        </p:nvSpPr>
        <p:spPr>
          <a:xfrm>
            <a:off x="457200" y="1600200"/>
            <a:ext cx="8686800" cy="5257800"/>
          </a:xfrm>
        </p:spPr>
        <p:txBody>
          <a:bodyPr>
            <a:normAutofit/>
          </a:bodyPr>
          <a:lstStyle/>
          <a:p>
            <a:r>
              <a:rPr lang="en-US" dirty="0" smtClean="0"/>
              <a:t>Metathesis (switching positions)</a:t>
            </a:r>
          </a:p>
          <a:p>
            <a:pPr lvl="1"/>
            <a:r>
              <a:rPr lang="en-US" dirty="0" smtClean="0"/>
              <a:t>Ask-&gt;</a:t>
            </a:r>
            <a:r>
              <a:rPr lang="en-US" dirty="0" err="1" smtClean="0"/>
              <a:t>aks</a:t>
            </a:r>
            <a:r>
              <a:rPr lang="en-US" dirty="0" smtClean="0"/>
              <a:t>, take-&gt;</a:t>
            </a:r>
            <a:r>
              <a:rPr lang="en-US" dirty="0" err="1" smtClean="0"/>
              <a:t>kate</a:t>
            </a:r>
            <a:endParaRPr lang="en-US" dirty="0" smtClean="0"/>
          </a:p>
          <a:p>
            <a:r>
              <a:rPr lang="en-US" dirty="0" smtClean="0"/>
              <a:t>Reduplication</a:t>
            </a:r>
          </a:p>
          <a:p>
            <a:pPr lvl="1"/>
            <a:r>
              <a:rPr lang="en-US" dirty="0" smtClean="0"/>
              <a:t>Bottle-&gt;</a:t>
            </a:r>
            <a:r>
              <a:rPr lang="en-US" dirty="0" err="1" smtClean="0"/>
              <a:t>baba</a:t>
            </a:r>
            <a:r>
              <a:rPr lang="en-US" dirty="0" smtClean="0"/>
              <a:t>, TV-&gt;</a:t>
            </a:r>
            <a:r>
              <a:rPr lang="en-US" dirty="0" err="1" smtClean="0"/>
              <a:t>beebee</a:t>
            </a:r>
            <a:endParaRPr lang="en-US" dirty="0" smtClean="0"/>
          </a:p>
          <a:p>
            <a:r>
              <a:rPr lang="en-US" dirty="0" smtClean="0"/>
              <a:t>Idiosyncratic rules - some fun ones: </a:t>
            </a:r>
          </a:p>
          <a:p>
            <a:pPr lvl="1"/>
            <a:r>
              <a:rPr lang="en-US" dirty="0" smtClean="0"/>
              <a:t>Alveolar and velar stops, and all </a:t>
            </a:r>
            <a:r>
              <a:rPr lang="en-US" dirty="0" err="1" smtClean="0"/>
              <a:t>stridents</a:t>
            </a:r>
            <a:r>
              <a:rPr lang="en-US" dirty="0" smtClean="0"/>
              <a:t> = /</a:t>
            </a:r>
            <a:r>
              <a:rPr lang="en-US" dirty="0" err="1" smtClean="0"/>
              <a:t>h</a:t>
            </a:r>
            <a:r>
              <a:rPr lang="en-US" dirty="0" smtClean="0"/>
              <a:t>/ </a:t>
            </a:r>
          </a:p>
          <a:p>
            <a:pPr lvl="1"/>
            <a:r>
              <a:rPr lang="en-US" dirty="0" smtClean="0"/>
              <a:t>All fricatives, affricates, and clusters = /</a:t>
            </a:r>
            <a:r>
              <a:rPr lang="en-US" dirty="0" err="1" smtClean="0"/>
              <a:t>d</a:t>
            </a:r>
            <a:r>
              <a:rPr lang="en-US" dirty="0" smtClean="0"/>
              <a:t>/</a:t>
            </a:r>
          </a:p>
          <a:p>
            <a:pPr lvl="2"/>
            <a:r>
              <a:rPr lang="en-US" dirty="0" smtClean="0"/>
              <a:t>(except /</a:t>
            </a:r>
            <a:r>
              <a:rPr lang="en-US" dirty="0" err="1" smtClean="0"/>
              <a:t>h</a:t>
            </a:r>
            <a:r>
              <a:rPr lang="en-US" dirty="0" smtClean="0"/>
              <a:t>/ </a:t>
            </a:r>
            <a:r>
              <a:rPr lang="en-US" dirty="0" err="1" smtClean="0">
                <a:sym typeface="Wingdings"/>
              </a:rPr>
              <a:t></a:t>
            </a:r>
            <a:r>
              <a:rPr lang="en-US" dirty="0" smtClean="0">
                <a:sym typeface="Wingdings"/>
              </a:rPr>
              <a:t>)</a:t>
            </a:r>
            <a:endParaRPr lang="en-US" dirty="0" smtClean="0"/>
          </a:p>
          <a:p>
            <a:r>
              <a:rPr lang="en-US" dirty="0" smtClean="0"/>
              <a:t>Minimal pairs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99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Patterns</a:t>
            </a:r>
            <a:endParaRPr lang="en-US" dirty="0"/>
          </a:p>
        </p:txBody>
      </p:sp>
      <p:sp>
        <p:nvSpPr>
          <p:cNvPr id="3" name="Content Placeholder 2"/>
          <p:cNvSpPr>
            <a:spLocks noGrp="1"/>
          </p:cNvSpPr>
          <p:nvPr>
            <p:ph idx="1"/>
          </p:nvPr>
        </p:nvSpPr>
        <p:spPr>
          <a:xfrm>
            <a:off x="457200" y="1394383"/>
            <a:ext cx="8229600" cy="5656901"/>
          </a:xfrm>
        </p:spPr>
        <p:txBody>
          <a:bodyPr>
            <a:normAutofit/>
          </a:bodyPr>
          <a:lstStyle/>
          <a:p>
            <a:r>
              <a:rPr lang="en-US" dirty="0" smtClean="0"/>
              <a:t>Upper elementary, middle (~age 9 and up)</a:t>
            </a:r>
          </a:p>
          <a:p>
            <a:pPr lvl="1"/>
            <a:r>
              <a:rPr lang="en-US" dirty="0" smtClean="0"/>
              <a:t>Look fine on </a:t>
            </a:r>
            <a:r>
              <a:rPr lang="en-US" dirty="0" err="1" smtClean="0"/>
              <a:t>artic</a:t>
            </a:r>
            <a:r>
              <a:rPr lang="en-US" dirty="0" smtClean="0"/>
              <a:t> tests but have intelligibility issues in the real world</a:t>
            </a:r>
          </a:p>
          <a:p>
            <a:pPr lvl="1"/>
            <a:r>
              <a:rPr lang="en-US" dirty="0" smtClean="0"/>
              <a:t>Usually have language/learning disabilities</a:t>
            </a:r>
          </a:p>
          <a:p>
            <a:r>
              <a:rPr lang="en-US" dirty="0" smtClean="0"/>
              <a:t>Complex consonant sequences (e</a:t>
            </a:r>
            <a:r>
              <a:rPr lang="en-US" dirty="0" smtClean="0">
                <a:solidFill>
                  <a:srgbClr val="FF0000"/>
                </a:solidFill>
              </a:rPr>
              <a:t>xtr</a:t>
            </a:r>
            <a:r>
              <a:rPr lang="en-US" dirty="0" smtClean="0"/>
              <a:t>a, e</a:t>
            </a:r>
            <a:r>
              <a:rPr lang="en-US" dirty="0" smtClean="0">
                <a:solidFill>
                  <a:srgbClr val="FF0000"/>
                </a:solidFill>
              </a:rPr>
              <a:t>xcu</a:t>
            </a:r>
            <a:r>
              <a:rPr lang="en-US" dirty="0" smtClean="0"/>
              <a:t>se)</a:t>
            </a:r>
          </a:p>
          <a:p>
            <a:pPr lvl="1"/>
            <a:r>
              <a:rPr lang="en-US" dirty="0" smtClean="0"/>
              <a:t>Video 4, complex sequences I</a:t>
            </a:r>
          </a:p>
          <a:p>
            <a:r>
              <a:rPr lang="en-US" dirty="0" err="1" smtClean="0"/>
              <a:t>Multisyllabicity</a:t>
            </a:r>
            <a:r>
              <a:rPr lang="en-US" dirty="0" smtClean="0"/>
              <a:t> (apostrophe, aluminum)</a:t>
            </a:r>
          </a:p>
          <a:p>
            <a:pPr lvl="1"/>
            <a:r>
              <a:rPr lang="en-US" dirty="0" smtClean="0"/>
              <a:t>Segment phonemes syllable by syllable</a:t>
            </a:r>
          </a:p>
          <a:p>
            <a:pPr lvl="1"/>
            <a:r>
              <a:rPr lang="en-US" dirty="0" smtClean="0"/>
              <a:t>Teach “phonics writing”</a:t>
            </a:r>
          </a:p>
          <a:p>
            <a:pPr lvl="1"/>
            <a:r>
              <a:rPr lang="en-US" dirty="0" smtClean="0"/>
              <a:t>Once you’ve broken it up, put it all back together</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Morgan, age 4:10</a:t>
            </a:r>
            <a:endParaRPr lang="en-US" dirty="0"/>
          </a:p>
        </p:txBody>
      </p:sp>
      <p:sp>
        <p:nvSpPr>
          <p:cNvPr id="3" name="Content Placeholder 2"/>
          <p:cNvSpPr>
            <a:spLocks noGrp="1"/>
          </p:cNvSpPr>
          <p:nvPr>
            <p:ph idx="1"/>
          </p:nvPr>
        </p:nvSpPr>
        <p:spPr>
          <a:xfrm>
            <a:off x="457200" y="1340117"/>
            <a:ext cx="8229600" cy="5257800"/>
          </a:xfrm>
        </p:spPr>
        <p:txBody>
          <a:bodyPr/>
          <a:lstStyle/>
          <a:p>
            <a:r>
              <a:rPr lang="en-US" dirty="0" smtClean="0"/>
              <a:t>Morgan is poorly intelligible in conversation but between the GFTA and mom you get:</a:t>
            </a:r>
          </a:p>
          <a:p>
            <a:pPr lvl="1"/>
            <a:r>
              <a:rPr lang="en-US" dirty="0" smtClean="0"/>
              <a:t>House -&gt; how</a:t>
            </a:r>
          </a:p>
          <a:p>
            <a:pPr lvl="1"/>
            <a:r>
              <a:rPr lang="en-US" dirty="0" smtClean="0"/>
              <a:t>Stop -&gt; top</a:t>
            </a:r>
          </a:p>
          <a:p>
            <a:pPr lvl="1"/>
            <a:r>
              <a:rPr lang="en-US" dirty="0" smtClean="0"/>
              <a:t>Big -&gt; bid</a:t>
            </a:r>
          </a:p>
          <a:p>
            <a:pPr lvl="1"/>
            <a:r>
              <a:rPr lang="en-US" dirty="0" smtClean="0"/>
              <a:t>Carson -&gt; </a:t>
            </a:r>
            <a:r>
              <a:rPr lang="en-US" dirty="0" err="1" smtClean="0"/>
              <a:t>tawtuh</a:t>
            </a:r>
            <a:endParaRPr lang="en-US" dirty="0" smtClean="0"/>
          </a:p>
          <a:p>
            <a:pPr lvl="1"/>
            <a:r>
              <a:rPr lang="en-US" dirty="0" smtClean="0"/>
              <a:t>Make -&gt; nay</a:t>
            </a:r>
          </a:p>
          <a:p>
            <a:pPr lvl="1"/>
            <a:r>
              <a:rPr lang="en-US" dirty="0" smtClean="0"/>
              <a:t>Like -&gt; wipe</a:t>
            </a:r>
          </a:p>
          <a:p>
            <a:pPr lvl="1"/>
            <a:r>
              <a:rPr lang="en-US" dirty="0" smtClean="0"/>
              <a:t>Play -&gt; pay</a:t>
            </a:r>
          </a:p>
          <a:p>
            <a:r>
              <a:rPr lang="en-US" dirty="0" smtClean="0"/>
              <a:t>What will you do with her?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Morgan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Primary patterns</a:t>
            </a:r>
          </a:p>
          <a:p>
            <a:pPr lvl="1"/>
            <a:r>
              <a:rPr lang="en-US" dirty="0" smtClean="0"/>
              <a:t>Singleton consonants (final)</a:t>
            </a:r>
          </a:p>
          <a:p>
            <a:pPr lvl="1"/>
            <a:r>
              <a:rPr lang="en-US" dirty="0" smtClean="0"/>
              <a:t>/</a:t>
            </a:r>
            <a:r>
              <a:rPr lang="en-US" dirty="0" err="1" smtClean="0"/>
              <a:t>s</a:t>
            </a:r>
            <a:r>
              <a:rPr lang="en-US" dirty="0" smtClean="0"/>
              <a:t>/ clusters</a:t>
            </a:r>
          </a:p>
          <a:p>
            <a:pPr lvl="1"/>
            <a:r>
              <a:rPr lang="en-US" dirty="0" smtClean="0"/>
              <a:t>Anterior-posterior contrasts</a:t>
            </a:r>
          </a:p>
          <a:p>
            <a:pPr lvl="1"/>
            <a:r>
              <a:rPr lang="en-US" dirty="0" smtClean="0"/>
              <a:t>Liquids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Adam, age 6:1</a:t>
            </a:r>
            <a:endParaRPr lang="en-US" dirty="0"/>
          </a:p>
        </p:txBody>
      </p:sp>
      <p:sp>
        <p:nvSpPr>
          <p:cNvPr id="3" name="Content Placeholder 2"/>
          <p:cNvSpPr>
            <a:spLocks noGrp="1"/>
          </p:cNvSpPr>
          <p:nvPr>
            <p:ph idx="1"/>
          </p:nvPr>
        </p:nvSpPr>
        <p:spPr>
          <a:xfrm>
            <a:off x="457200" y="1417638"/>
            <a:ext cx="8229600" cy="5440362"/>
          </a:xfrm>
        </p:spPr>
        <p:txBody>
          <a:bodyPr>
            <a:normAutofit lnSpcReduction="10000"/>
          </a:bodyPr>
          <a:lstStyle/>
          <a:p>
            <a:r>
              <a:rPr lang="en-US" dirty="0" smtClean="0"/>
              <a:t>Adam’s intelligibility in conversation varies</a:t>
            </a:r>
          </a:p>
          <a:p>
            <a:r>
              <a:rPr lang="en-US" dirty="0" smtClean="0"/>
              <a:t>Errors include:</a:t>
            </a:r>
          </a:p>
          <a:p>
            <a:pPr lvl="1"/>
            <a:r>
              <a:rPr lang="en-US" dirty="0" smtClean="0"/>
              <a:t>Stop -&gt; chop</a:t>
            </a:r>
          </a:p>
          <a:p>
            <a:pPr lvl="1"/>
            <a:r>
              <a:rPr lang="en-US" dirty="0" smtClean="0"/>
              <a:t>Likes -&gt; </a:t>
            </a:r>
            <a:r>
              <a:rPr lang="en-US" dirty="0" err="1" smtClean="0"/>
              <a:t>wite</a:t>
            </a:r>
            <a:endParaRPr lang="en-US" dirty="0" smtClean="0"/>
          </a:p>
          <a:p>
            <a:pPr lvl="1"/>
            <a:r>
              <a:rPr lang="en-US" dirty="0" smtClean="0"/>
              <a:t>Chair -&gt; </a:t>
            </a:r>
            <a:r>
              <a:rPr lang="en-US" dirty="0" err="1" smtClean="0"/>
              <a:t>tayoh</a:t>
            </a:r>
            <a:endParaRPr lang="en-US" dirty="0" smtClean="0"/>
          </a:p>
          <a:p>
            <a:pPr lvl="1"/>
            <a:r>
              <a:rPr lang="en-US" dirty="0" smtClean="0"/>
              <a:t>Tree -&gt; tee</a:t>
            </a:r>
          </a:p>
          <a:p>
            <a:pPr lvl="1"/>
            <a:r>
              <a:rPr lang="en-US" dirty="0" smtClean="0"/>
              <a:t>Susannah -&gt; </a:t>
            </a:r>
            <a:r>
              <a:rPr lang="en-US" dirty="0" err="1" smtClean="0"/>
              <a:t>Chuchannah</a:t>
            </a:r>
            <a:endParaRPr lang="en-US" dirty="0" smtClean="0"/>
          </a:p>
          <a:p>
            <a:pPr lvl="1"/>
            <a:r>
              <a:rPr lang="en-US" dirty="0" smtClean="0"/>
              <a:t>Skates -&gt; </a:t>
            </a:r>
            <a:r>
              <a:rPr lang="en-US" dirty="0" err="1" smtClean="0"/>
              <a:t>chate</a:t>
            </a:r>
            <a:endParaRPr lang="en-US" dirty="0" smtClean="0"/>
          </a:p>
          <a:p>
            <a:pPr lvl="1"/>
            <a:r>
              <a:rPr lang="en-US" dirty="0" smtClean="0"/>
              <a:t>Christmas -&gt; </a:t>
            </a:r>
            <a:r>
              <a:rPr lang="en-US" dirty="0" err="1" smtClean="0"/>
              <a:t>Kimuch</a:t>
            </a:r>
            <a:endParaRPr lang="en-US" dirty="0" smtClean="0"/>
          </a:p>
          <a:p>
            <a:pPr lvl="1"/>
            <a:r>
              <a:rPr lang="en-US" dirty="0" smtClean="0"/>
              <a:t>Shoes -&gt; </a:t>
            </a:r>
            <a:r>
              <a:rPr lang="en-US" dirty="0" err="1" smtClean="0"/>
              <a:t>chooch</a:t>
            </a:r>
            <a:endParaRPr lang="en-US" dirty="0" smtClean="0"/>
          </a:p>
          <a:p>
            <a:pPr lvl="1"/>
            <a:r>
              <a:rPr lang="en-US" dirty="0" smtClean="0"/>
              <a:t>Zero -&gt; </a:t>
            </a:r>
            <a:r>
              <a:rPr lang="en-US" dirty="0" err="1" smtClean="0"/>
              <a:t>jeewo</a:t>
            </a:r>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Adam</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Primary patterns:</a:t>
            </a:r>
          </a:p>
          <a:p>
            <a:pPr lvl="1"/>
            <a:r>
              <a:rPr lang="en-US" dirty="0" smtClean="0"/>
              <a:t>/</a:t>
            </a:r>
            <a:r>
              <a:rPr lang="en-US" dirty="0" err="1" smtClean="0"/>
              <a:t>s</a:t>
            </a:r>
            <a:r>
              <a:rPr lang="en-US" dirty="0" smtClean="0"/>
              <a:t>/ clusters (avoid </a:t>
            </a:r>
            <a:r>
              <a:rPr lang="en-US" dirty="0" err="1" smtClean="0"/>
              <a:t>sk</a:t>
            </a:r>
            <a:r>
              <a:rPr lang="en-US" dirty="0" smtClean="0"/>
              <a:t>)</a:t>
            </a:r>
          </a:p>
          <a:p>
            <a:pPr lvl="1"/>
            <a:r>
              <a:rPr lang="en-US" dirty="0" smtClean="0"/>
              <a:t>Anterior-posterior contrasts</a:t>
            </a:r>
          </a:p>
          <a:p>
            <a:pPr lvl="1"/>
            <a:r>
              <a:rPr lang="en-US" dirty="0" smtClean="0"/>
              <a:t>Liquids</a:t>
            </a:r>
          </a:p>
          <a:p>
            <a:pPr lvl="1"/>
            <a:endParaRPr lang="en-US" dirty="0" smtClean="0"/>
          </a:p>
          <a:p>
            <a:pPr lvl="1"/>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Hannah, age 3:3</a:t>
            </a:r>
            <a:endParaRPr lang="en-US" dirty="0"/>
          </a:p>
        </p:txBody>
      </p:sp>
      <p:sp>
        <p:nvSpPr>
          <p:cNvPr id="3" name="Content Placeholder 2"/>
          <p:cNvSpPr>
            <a:spLocks noGrp="1"/>
          </p:cNvSpPr>
          <p:nvPr>
            <p:ph idx="1"/>
          </p:nvPr>
        </p:nvSpPr>
        <p:spPr>
          <a:xfrm>
            <a:off x="457200" y="1600200"/>
            <a:ext cx="8686800" cy="5257800"/>
          </a:xfrm>
        </p:spPr>
        <p:txBody>
          <a:bodyPr/>
          <a:lstStyle/>
          <a:p>
            <a:r>
              <a:rPr lang="en-US" dirty="0" smtClean="0"/>
              <a:t>Hannah doesn’t say much. Mom understands very little of what Hannah does say. Imitated single words include:</a:t>
            </a:r>
          </a:p>
          <a:p>
            <a:pPr lvl="1"/>
            <a:r>
              <a:rPr lang="en-US" dirty="0" smtClean="0"/>
              <a:t>Drum -&gt; uh</a:t>
            </a:r>
          </a:p>
          <a:p>
            <a:pPr lvl="1"/>
            <a:r>
              <a:rPr lang="en-US" dirty="0" smtClean="0"/>
              <a:t>Mommy -&gt; um</a:t>
            </a:r>
          </a:p>
          <a:p>
            <a:pPr lvl="1"/>
            <a:r>
              <a:rPr lang="en-US" dirty="0" smtClean="0"/>
              <a:t>Me = correct</a:t>
            </a:r>
          </a:p>
          <a:p>
            <a:pPr lvl="1"/>
            <a:r>
              <a:rPr lang="en-US" dirty="0" smtClean="0"/>
              <a:t>Green -&gt; nee</a:t>
            </a:r>
          </a:p>
          <a:p>
            <a:pPr lvl="1"/>
            <a:r>
              <a:rPr lang="en-US" dirty="0" smtClean="0"/>
              <a:t>Blue -&gt; </a:t>
            </a:r>
            <a:r>
              <a:rPr lang="en-US" dirty="0" err="1" smtClean="0"/>
              <a:t>woh</a:t>
            </a:r>
            <a:endParaRPr lang="en-US" dirty="0" smtClean="0"/>
          </a:p>
          <a:p>
            <a:pPr lvl="1"/>
            <a:r>
              <a:rPr lang="en-US" dirty="0" smtClean="0"/>
              <a:t>Chair = refused to attempt</a:t>
            </a:r>
          </a:p>
          <a:p>
            <a:pPr lvl="1"/>
            <a:r>
              <a:rPr lang="en-US" dirty="0" smtClean="0"/>
              <a:t>Baby -&gt; bee</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Hannah</a:t>
            </a:r>
            <a:endParaRPr lang="en-US" dirty="0"/>
          </a:p>
        </p:txBody>
      </p:sp>
      <p:sp>
        <p:nvSpPr>
          <p:cNvPr id="3" name="Content Placeholder 2"/>
          <p:cNvSpPr>
            <a:spLocks noGrp="1"/>
          </p:cNvSpPr>
          <p:nvPr>
            <p:ph idx="1"/>
          </p:nvPr>
        </p:nvSpPr>
        <p:spPr>
          <a:xfrm>
            <a:off x="457200" y="1600200"/>
            <a:ext cx="8229600" cy="4875209"/>
          </a:xfrm>
        </p:spPr>
        <p:txBody>
          <a:bodyPr>
            <a:normAutofit/>
          </a:bodyPr>
          <a:lstStyle/>
          <a:p>
            <a:r>
              <a:rPr lang="en-US" dirty="0" smtClean="0"/>
              <a:t>Auditory input cycle?</a:t>
            </a:r>
          </a:p>
          <a:p>
            <a:r>
              <a:rPr lang="en-US" dirty="0" smtClean="0"/>
              <a:t>Primary patterns</a:t>
            </a:r>
          </a:p>
          <a:p>
            <a:pPr lvl="1"/>
            <a:r>
              <a:rPr lang="en-US" dirty="0" err="1" smtClean="0"/>
              <a:t>Syllableness</a:t>
            </a:r>
            <a:endParaRPr lang="en-US" dirty="0" smtClean="0"/>
          </a:p>
          <a:p>
            <a:pPr lvl="1"/>
            <a:r>
              <a:rPr lang="en-US" dirty="0" smtClean="0"/>
              <a:t>Singleton consonants (initial)</a:t>
            </a:r>
          </a:p>
          <a:p>
            <a:pPr lvl="1"/>
            <a:r>
              <a:rPr lang="en-US" dirty="0" smtClean="0"/>
              <a:t>Singleton consonants (final)</a:t>
            </a:r>
          </a:p>
          <a:p>
            <a:pPr lvl="1"/>
            <a:r>
              <a:rPr lang="en-US" dirty="0" smtClean="0"/>
              <a:t>/</a:t>
            </a:r>
            <a:r>
              <a:rPr lang="en-US" dirty="0" err="1" smtClean="0"/>
              <a:t>s</a:t>
            </a:r>
            <a:r>
              <a:rPr lang="en-US" dirty="0" smtClean="0"/>
              <a:t>/ blends when singleton consonants emerging</a:t>
            </a:r>
          </a:p>
          <a:p>
            <a:pPr lvl="1"/>
            <a:r>
              <a:rPr lang="en-US" dirty="0" smtClean="0"/>
              <a:t>Anterior-posterior contrasts</a:t>
            </a:r>
          </a:p>
          <a:p>
            <a:pPr lvl="1"/>
            <a:r>
              <a:rPr lang="en-US" dirty="0" smtClean="0"/>
              <a:t>Liquids</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Nathan, age 10:6</a:t>
            </a:r>
            <a:endParaRPr lang="en-US" dirty="0"/>
          </a:p>
        </p:txBody>
      </p:sp>
      <p:sp>
        <p:nvSpPr>
          <p:cNvPr id="3" name="Content Placeholder 2"/>
          <p:cNvSpPr>
            <a:spLocks noGrp="1"/>
          </p:cNvSpPr>
          <p:nvPr>
            <p:ph idx="1"/>
          </p:nvPr>
        </p:nvSpPr>
        <p:spPr>
          <a:xfrm>
            <a:off x="457200" y="1600200"/>
            <a:ext cx="8229600" cy="5054165"/>
          </a:xfrm>
        </p:spPr>
        <p:txBody>
          <a:bodyPr>
            <a:normAutofit fontScale="92500" lnSpcReduction="20000"/>
          </a:bodyPr>
          <a:lstStyle/>
          <a:p>
            <a:r>
              <a:rPr lang="en-US" dirty="0" smtClean="0"/>
              <a:t>Nathan has had 7 years of remediation but remains unintelligible at times. You hear:</a:t>
            </a:r>
          </a:p>
          <a:p>
            <a:pPr lvl="1"/>
            <a:r>
              <a:rPr lang="en-US" dirty="0" smtClean="0"/>
              <a:t>Skinny -&gt; </a:t>
            </a:r>
            <a:r>
              <a:rPr lang="en-US" dirty="0" err="1" smtClean="0"/>
              <a:t>sinny</a:t>
            </a:r>
            <a:endParaRPr lang="en-US" dirty="0" smtClean="0"/>
          </a:p>
          <a:p>
            <a:pPr lvl="1"/>
            <a:r>
              <a:rPr lang="en-US" dirty="0" smtClean="0"/>
              <a:t>Color -&gt; </a:t>
            </a:r>
            <a:r>
              <a:rPr lang="en-US" dirty="0" err="1" smtClean="0"/>
              <a:t>coloh</a:t>
            </a:r>
            <a:endParaRPr lang="en-US" dirty="0" smtClean="0"/>
          </a:p>
          <a:p>
            <a:pPr lvl="1"/>
            <a:r>
              <a:rPr lang="en-US" dirty="0" smtClean="0"/>
              <a:t>Electricity -&gt; </a:t>
            </a:r>
            <a:r>
              <a:rPr lang="en-US" dirty="0" err="1" smtClean="0"/>
              <a:t>elekitsy</a:t>
            </a:r>
            <a:endParaRPr lang="en-US" dirty="0" smtClean="0"/>
          </a:p>
          <a:p>
            <a:pPr lvl="1"/>
            <a:r>
              <a:rPr lang="en-US" dirty="0" smtClean="0"/>
              <a:t>Christina -&gt; </a:t>
            </a:r>
            <a:r>
              <a:rPr lang="en-US" dirty="0" err="1" smtClean="0"/>
              <a:t>wikseeta</a:t>
            </a:r>
            <a:endParaRPr lang="en-US" dirty="0" smtClean="0"/>
          </a:p>
          <a:p>
            <a:pPr lvl="1"/>
            <a:r>
              <a:rPr lang="en-US" dirty="0" smtClean="0"/>
              <a:t>Lightning = correct</a:t>
            </a:r>
          </a:p>
          <a:p>
            <a:pPr lvl="1"/>
            <a:r>
              <a:rPr lang="en-US" dirty="0" smtClean="0"/>
              <a:t>Germany = </a:t>
            </a:r>
            <a:r>
              <a:rPr lang="en-US" dirty="0" err="1" smtClean="0"/>
              <a:t>Johmany</a:t>
            </a:r>
            <a:endParaRPr lang="en-US" dirty="0" smtClean="0"/>
          </a:p>
          <a:p>
            <a:pPr lvl="1"/>
            <a:r>
              <a:rPr lang="en-US" dirty="0" smtClean="0"/>
              <a:t>Mixture -&gt; </a:t>
            </a:r>
            <a:r>
              <a:rPr lang="en-US" dirty="0" err="1" smtClean="0"/>
              <a:t>mistoh</a:t>
            </a:r>
            <a:endParaRPr lang="en-US" dirty="0" smtClean="0"/>
          </a:p>
          <a:p>
            <a:pPr lvl="1"/>
            <a:r>
              <a:rPr lang="en-US" dirty="0" smtClean="0"/>
              <a:t>Hopping = correct</a:t>
            </a:r>
          </a:p>
          <a:p>
            <a:pPr lvl="1"/>
            <a:r>
              <a:rPr lang="en-US" dirty="0" smtClean="0"/>
              <a:t>Sneeze -&gt; </a:t>
            </a:r>
            <a:r>
              <a:rPr lang="en-US" dirty="0" err="1" smtClean="0"/>
              <a:t>seeze</a:t>
            </a:r>
            <a:endParaRPr lang="en-US" dirty="0" smtClean="0"/>
          </a:p>
          <a:p>
            <a:pPr lvl="1"/>
            <a:r>
              <a:rPr lang="en-US" dirty="0" smtClean="0"/>
              <a:t>Huge = correct</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Nathan</a:t>
            </a:r>
            <a:endParaRPr lang="en-US" dirty="0"/>
          </a:p>
        </p:txBody>
      </p:sp>
      <p:sp>
        <p:nvSpPr>
          <p:cNvPr id="3" name="Content Placeholder 2"/>
          <p:cNvSpPr>
            <a:spLocks noGrp="1"/>
          </p:cNvSpPr>
          <p:nvPr>
            <p:ph idx="1"/>
          </p:nvPr>
        </p:nvSpPr>
        <p:spPr/>
        <p:txBody>
          <a:bodyPr/>
          <a:lstStyle/>
          <a:p>
            <a:r>
              <a:rPr lang="en-US" dirty="0" smtClean="0"/>
              <a:t>Primary Patterns</a:t>
            </a:r>
          </a:p>
          <a:p>
            <a:pPr lvl="1"/>
            <a:r>
              <a:rPr lang="en-US" dirty="0" smtClean="0"/>
              <a:t>/</a:t>
            </a:r>
            <a:r>
              <a:rPr lang="en-US" dirty="0" err="1" smtClean="0"/>
              <a:t>s</a:t>
            </a:r>
            <a:r>
              <a:rPr lang="en-US" dirty="0" smtClean="0"/>
              <a:t>/ clusters</a:t>
            </a:r>
          </a:p>
          <a:p>
            <a:pPr lvl="1"/>
            <a:r>
              <a:rPr lang="en-US" dirty="0" smtClean="0"/>
              <a:t>Liquids (/</a:t>
            </a:r>
            <a:r>
              <a:rPr lang="en-US" dirty="0" err="1" smtClean="0"/>
              <a:t>r</a:t>
            </a:r>
            <a:r>
              <a:rPr lang="en-US" dirty="0" smtClean="0"/>
              <a:t>/)</a:t>
            </a:r>
          </a:p>
          <a:p>
            <a:r>
              <a:rPr lang="en-US" dirty="0" smtClean="0"/>
              <a:t>Secondary Patterns</a:t>
            </a:r>
          </a:p>
          <a:p>
            <a:pPr lvl="1"/>
            <a:r>
              <a:rPr lang="en-US" dirty="0" smtClean="0"/>
              <a:t>Metathesis and migration best addressed in:</a:t>
            </a:r>
          </a:p>
          <a:p>
            <a:r>
              <a:rPr lang="en-US" dirty="0" smtClean="0"/>
              <a:t>Advanced Patterns</a:t>
            </a:r>
          </a:p>
          <a:p>
            <a:pPr lvl="1"/>
            <a:r>
              <a:rPr lang="en-US" dirty="0" smtClean="0"/>
              <a:t>Complex consonant sequences</a:t>
            </a:r>
          </a:p>
          <a:p>
            <a:pPr lvl="1"/>
            <a:r>
              <a:rPr lang="en-US" dirty="0" err="1" smtClean="0"/>
              <a:t>Multisyllabicity</a:t>
            </a:r>
            <a:endParaRPr lang="en-US" dirty="0" smtClean="0"/>
          </a:p>
          <a:p>
            <a:pPr lvl="1"/>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Poorly intelligible kids…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Not auditory self-monitoring</a:t>
            </a:r>
          </a:p>
          <a:p>
            <a:r>
              <a:rPr lang="en-US" dirty="0" smtClean="0"/>
              <a:t>Rely on inaccurate kinesthetic self-monitoring</a:t>
            </a:r>
          </a:p>
          <a:p>
            <a:r>
              <a:rPr lang="en-US" dirty="0" smtClean="0"/>
              <a:t>Order in disorder</a:t>
            </a:r>
          </a:p>
          <a:p>
            <a:r>
              <a:rPr lang="en-US" dirty="0" smtClean="0"/>
              <a:t>More likely to evidence certain processes</a:t>
            </a:r>
          </a:p>
          <a:p>
            <a:r>
              <a:rPr lang="en-US" dirty="0" smtClean="0"/>
              <a:t>Lag behind in basic literacy and spelling later</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Whew</a:t>
            </a:r>
            <a:endParaRPr lang="en-US" dirty="0"/>
          </a:p>
        </p:txBody>
      </p:sp>
      <p:sp>
        <p:nvSpPr>
          <p:cNvPr id="3" name="Content Placeholder 2"/>
          <p:cNvSpPr>
            <a:spLocks noGrp="1"/>
          </p:cNvSpPr>
          <p:nvPr>
            <p:ph idx="1"/>
          </p:nvPr>
        </p:nvSpPr>
        <p:spPr/>
        <p:txBody>
          <a:bodyPr/>
          <a:lstStyle/>
          <a:p>
            <a:r>
              <a:rPr lang="en-US" dirty="0" smtClean="0"/>
              <a:t>Enough framework for you?</a:t>
            </a:r>
          </a:p>
          <a:p>
            <a:pPr lvl="1"/>
            <a:r>
              <a:rPr lang="en-US" dirty="0" smtClean="0"/>
              <a:t>It’s the most important part!</a:t>
            </a:r>
          </a:p>
          <a:p>
            <a:pPr lvl="1"/>
            <a:r>
              <a:rPr lang="en-US" dirty="0" smtClean="0"/>
              <a:t>Organization of overall treatment</a:t>
            </a:r>
          </a:p>
          <a:p>
            <a:r>
              <a:rPr lang="en-US" dirty="0" smtClean="0"/>
              <a:t>What does a session look like?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a:t>
            </a:r>
            <a:endParaRPr lang="en-US" dirty="0"/>
          </a:p>
        </p:txBody>
      </p:sp>
      <p:sp>
        <p:nvSpPr>
          <p:cNvPr id="3" name="Content Placeholder 2"/>
          <p:cNvSpPr>
            <a:spLocks noGrp="1"/>
          </p:cNvSpPr>
          <p:nvPr>
            <p:ph idx="1"/>
          </p:nvPr>
        </p:nvSpPr>
        <p:spPr>
          <a:xfrm>
            <a:off x="457200" y="1600200"/>
            <a:ext cx="8229600" cy="4929914"/>
          </a:xfrm>
        </p:spPr>
        <p:txBody>
          <a:bodyPr>
            <a:normAutofit/>
          </a:bodyPr>
          <a:lstStyle/>
          <a:p>
            <a:r>
              <a:rPr lang="en-US" dirty="0" smtClean="0"/>
              <a:t>Review</a:t>
            </a:r>
          </a:p>
          <a:p>
            <a:r>
              <a:rPr lang="en-US" dirty="0" smtClean="0"/>
              <a:t>Listening words</a:t>
            </a:r>
          </a:p>
          <a:p>
            <a:r>
              <a:rPr lang="en-US" dirty="0" smtClean="0"/>
              <a:t>Practice patterns</a:t>
            </a:r>
          </a:p>
          <a:p>
            <a:r>
              <a:rPr lang="en-US" dirty="0" err="1" smtClean="0"/>
              <a:t>Metaphonological</a:t>
            </a:r>
            <a:r>
              <a:rPr lang="en-US" dirty="0" smtClean="0"/>
              <a:t> skills</a:t>
            </a:r>
          </a:p>
          <a:p>
            <a:r>
              <a:rPr lang="en-US" dirty="0" smtClean="0"/>
              <a:t>Listening words</a:t>
            </a:r>
          </a:p>
          <a:p>
            <a:r>
              <a:rPr lang="en-US" dirty="0" err="1" smtClean="0"/>
              <a:t>Stimulability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Structure</a:t>
            </a:r>
            <a:endParaRPr lang="en-US" dirty="0"/>
          </a:p>
        </p:txBody>
      </p:sp>
      <p:sp>
        <p:nvSpPr>
          <p:cNvPr id="3" name="Content Placeholder 2"/>
          <p:cNvSpPr>
            <a:spLocks noGrp="1"/>
          </p:cNvSpPr>
          <p:nvPr>
            <p:ph idx="1"/>
          </p:nvPr>
        </p:nvSpPr>
        <p:spPr>
          <a:xfrm>
            <a:off x="457200" y="1242516"/>
            <a:ext cx="8229600" cy="5615484"/>
          </a:xfrm>
        </p:spPr>
        <p:txBody>
          <a:bodyPr>
            <a:normAutofit lnSpcReduction="10000"/>
          </a:bodyPr>
          <a:lstStyle/>
          <a:p>
            <a:r>
              <a:rPr lang="en-US" dirty="0" smtClean="0"/>
              <a:t>Review last week’s targets IF same pattern – 2 minutes</a:t>
            </a:r>
          </a:p>
          <a:p>
            <a:r>
              <a:rPr lang="en-US" dirty="0" smtClean="0"/>
              <a:t>Listening words (amplified auditory stimulation) – 15 seconds</a:t>
            </a:r>
          </a:p>
          <a:p>
            <a:pPr lvl="1"/>
            <a:r>
              <a:rPr lang="en-US" dirty="0" smtClean="0"/>
              <a:t>12-15 words at slight amplification (6-12 dB)</a:t>
            </a:r>
          </a:p>
          <a:p>
            <a:pPr lvl="1"/>
            <a:r>
              <a:rPr lang="en-US" dirty="0" smtClean="0"/>
              <a:t>Clinician reads, child listens</a:t>
            </a:r>
          </a:p>
          <a:p>
            <a:pPr lvl="1"/>
            <a:r>
              <a:rPr lang="en-US" dirty="0" smtClean="0"/>
              <a:t>Speak normally</a:t>
            </a:r>
          </a:p>
          <a:p>
            <a:pPr lvl="1"/>
            <a:r>
              <a:rPr lang="en-US" dirty="0" smtClean="0"/>
              <a:t>Child can attempt a few production practice words (see next slide) while wearing amplification</a:t>
            </a:r>
          </a:p>
          <a:p>
            <a:pPr lvl="1"/>
            <a:r>
              <a:rPr lang="en-US" dirty="0" smtClean="0"/>
              <a:t>Try PVC piping or </a:t>
            </a:r>
            <a:r>
              <a:rPr lang="en-US" dirty="0" err="1" smtClean="0"/>
              <a:t>Whisperphone</a:t>
            </a:r>
            <a:r>
              <a:rPr lang="en-US" dirty="0" smtClean="0"/>
              <a:t> Duet</a:t>
            </a:r>
          </a:p>
          <a:p>
            <a:pPr lvl="1"/>
            <a:r>
              <a:rPr lang="en-US" dirty="0" smtClean="0"/>
              <a:t>Evidence-based</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Structure</a:t>
            </a:r>
            <a:endParaRPr lang="en-US" dirty="0"/>
          </a:p>
        </p:txBody>
      </p:sp>
      <p:sp>
        <p:nvSpPr>
          <p:cNvPr id="3" name="Content Placeholder 2"/>
          <p:cNvSpPr>
            <a:spLocks noGrp="1"/>
          </p:cNvSpPr>
          <p:nvPr>
            <p:ph idx="1"/>
          </p:nvPr>
        </p:nvSpPr>
        <p:spPr>
          <a:xfrm>
            <a:off x="457200" y="1242516"/>
            <a:ext cx="8229600" cy="5615484"/>
          </a:xfrm>
        </p:spPr>
        <p:txBody>
          <a:bodyPr>
            <a:normAutofit lnSpcReduction="10000"/>
          </a:bodyPr>
          <a:lstStyle/>
          <a:p>
            <a:r>
              <a:rPr lang="en-US" dirty="0" smtClean="0"/>
              <a:t>Production practice – main bulk of session</a:t>
            </a:r>
          </a:p>
          <a:p>
            <a:pPr lvl="1"/>
            <a:r>
              <a:rPr lang="en-US" dirty="0" smtClean="0"/>
              <a:t>Choose 2-5 target words (no nonsense syllables)</a:t>
            </a:r>
          </a:p>
          <a:p>
            <a:pPr lvl="1"/>
            <a:r>
              <a:rPr lang="en-US" dirty="0" smtClean="0"/>
              <a:t>Ages 1-too immature to sit and attend:</a:t>
            </a:r>
          </a:p>
          <a:p>
            <a:pPr lvl="2"/>
            <a:r>
              <a:rPr lang="en-US" dirty="0" smtClean="0"/>
              <a:t>Opportunities for targets to be produced naturally in context</a:t>
            </a:r>
          </a:p>
          <a:p>
            <a:pPr lvl="1"/>
            <a:r>
              <a:rPr lang="en-US" dirty="0" smtClean="0"/>
              <a:t>Ages 3ish and up:</a:t>
            </a:r>
          </a:p>
          <a:p>
            <a:pPr lvl="2"/>
            <a:r>
              <a:rPr lang="en-US" dirty="0" smtClean="0"/>
              <a:t>Create practice cards</a:t>
            </a:r>
          </a:p>
          <a:p>
            <a:pPr lvl="2"/>
            <a:r>
              <a:rPr lang="en-US" dirty="0" smtClean="0"/>
              <a:t>Draw, write, color targets on index cards</a:t>
            </a:r>
          </a:p>
          <a:p>
            <a:pPr lvl="2"/>
            <a:r>
              <a:rPr lang="en-US" dirty="0" smtClean="0"/>
              <a:t>Can “play and say” or produce in context or a little of both</a:t>
            </a:r>
          </a:p>
          <a:p>
            <a:pPr lvl="2"/>
            <a:r>
              <a:rPr lang="en-US" dirty="0" err="1" smtClean="0"/>
              <a:t>Metaphonological</a:t>
            </a:r>
            <a:r>
              <a:rPr lang="en-US" dirty="0" smtClean="0"/>
              <a:t> skills—see next slide</a:t>
            </a:r>
          </a:p>
          <a:p>
            <a:pPr lvl="1"/>
            <a:r>
              <a:rPr lang="en-US" dirty="0" smtClean="0"/>
              <a:t>Able to read:</a:t>
            </a:r>
          </a:p>
          <a:p>
            <a:pPr lvl="2"/>
            <a:r>
              <a:rPr lang="en-US" dirty="0" smtClean="0"/>
              <a:t>Short oral reading period focusing on target pattern</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Metaphonological</a:t>
            </a:r>
            <a:r>
              <a:rPr lang="en-US" dirty="0" smtClean="0"/>
              <a:t> Skills</a:t>
            </a:r>
            <a:endParaRPr lang="en-US" dirty="0"/>
          </a:p>
        </p:txBody>
      </p:sp>
      <p:sp>
        <p:nvSpPr>
          <p:cNvPr id="3" name="Content Placeholder 2"/>
          <p:cNvSpPr>
            <a:spLocks noGrp="1"/>
          </p:cNvSpPr>
          <p:nvPr>
            <p:ph idx="1"/>
          </p:nvPr>
        </p:nvSpPr>
        <p:spPr>
          <a:xfrm>
            <a:off x="457200" y="1270128"/>
            <a:ext cx="8229600" cy="5615484"/>
          </a:xfrm>
        </p:spPr>
        <p:txBody>
          <a:bodyPr>
            <a:normAutofit/>
          </a:bodyPr>
          <a:lstStyle/>
          <a:p>
            <a:r>
              <a:rPr lang="en-US" dirty="0" smtClean="0"/>
              <a:t>Struggle with basic literacy and spelling</a:t>
            </a:r>
          </a:p>
          <a:p>
            <a:r>
              <a:rPr lang="en-US" dirty="0" smtClean="0"/>
              <a:t>A few minutes each session targeting:</a:t>
            </a:r>
          </a:p>
          <a:p>
            <a:pPr lvl="1"/>
            <a:r>
              <a:rPr lang="en-US" dirty="0" smtClean="0"/>
              <a:t>Rhyming</a:t>
            </a:r>
          </a:p>
          <a:p>
            <a:pPr lvl="1"/>
            <a:r>
              <a:rPr lang="en-US" dirty="0" smtClean="0"/>
              <a:t>Segmentation and blending of:</a:t>
            </a:r>
          </a:p>
          <a:p>
            <a:pPr lvl="2"/>
            <a:r>
              <a:rPr lang="en-US" dirty="0" smtClean="0"/>
              <a:t>Syllables, Video 5, syllable blending M</a:t>
            </a:r>
          </a:p>
          <a:p>
            <a:pPr lvl="2"/>
            <a:r>
              <a:rPr lang="en-US" dirty="0" smtClean="0"/>
              <a:t>Onset and rime, Videos 6 &amp; 7, blending I, </a:t>
            </a:r>
            <a:r>
              <a:rPr lang="en-US" dirty="0" err="1" smtClean="0"/>
              <a:t>seg</a:t>
            </a:r>
            <a:r>
              <a:rPr lang="en-US" dirty="0" smtClean="0"/>
              <a:t> E</a:t>
            </a:r>
          </a:p>
          <a:p>
            <a:pPr lvl="2"/>
            <a:r>
              <a:rPr lang="en-US" dirty="0" smtClean="0"/>
              <a:t>Phonemes, Videos 8, 9, &amp; 10, blending D, </a:t>
            </a:r>
            <a:r>
              <a:rPr lang="en-US" dirty="0" err="1" smtClean="0"/>
              <a:t>seg</a:t>
            </a:r>
            <a:r>
              <a:rPr lang="en-US" dirty="0" smtClean="0"/>
              <a:t> D &amp; J</a:t>
            </a:r>
          </a:p>
          <a:p>
            <a:pPr lvl="1"/>
            <a:r>
              <a:rPr lang="en-US" dirty="0" smtClean="0"/>
              <a:t>Manipulation</a:t>
            </a:r>
          </a:p>
          <a:p>
            <a:pPr lvl="1"/>
            <a:r>
              <a:rPr lang="en-US" dirty="0" smtClean="0"/>
              <a:t>Send home short rhymes like Jack and Jill</a:t>
            </a:r>
          </a:p>
          <a:p>
            <a:pPr lvl="2"/>
            <a:r>
              <a:rPr lang="en-US" dirty="0" smtClean="0"/>
              <a:t>Video 11 nursery thyme cloze s</a:t>
            </a:r>
          </a:p>
          <a:p>
            <a:r>
              <a:rPr lang="en-US" dirty="0" smtClean="0"/>
              <a:t>Increase the time in final cycles</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Structure</a:t>
            </a:r>
            <a:endParaRPr lang="en-US" dirty="0"/>
          </a:p>
        </p:txBody>
      </p:sp>
      <p:sp>
        <p:nvSpPr>
          <p:cNvPr id="3" name="Content Placeholder 2"/>
          <p:cNvSpPr>
            <a:spLocks noGrp="1"/>
          </p:cNvSpPr>
          <p:nvPr>
            <p:ph idx="1"/>
          </p:nvPr>
        </p:nvSpPr>
        <p:spPr>
          <a:xfrm>
            <a:off x="457200" y="1569504"/>
            <a:ext cx="8229600" cy="5467974"/>
          </a:xfrm>
        </p:spPr>
        <p:txBody>
          <a:bodyPr>
            <a:normAutofit/>
          </a:bodyPr>
          <a:lstStyle/>
          <a:p>
            <a:r>
              <a:rPr lang="en-US" dirty="0" smtClean="0"/>
              <a:t>Listening words – 15 seconds</a:t>
            </a:r>
          </a:p>
          <a:p>
            <a:pPr lvl="1"/>
            <a:r>
              <a:rPr lang="en-US" dirty="0" smtClean="0"/>
              <a:t>Same list, same amplification</a:t>
            </a:r>
          </a:p>
          <a:p>
            <a:r>
              <a:rPr lang="en-US" dirty="0" err="1" smtClean="0"/>
              <a:t>Stimulability</a:t>
            </a:r>
            <a:r>
              <a:rPr lang="en-US" dirty="0" smtClean="0"/>
              <a:t> – 2 minutes</a:t>
            </a:r>
          </a:p>
          <a:p>
            <a:pPr lvl="1"/>
            <a:r>
              <a:rPr lang="en-US" dirty="0" smtClean="0"/>
              <a:t>Select next session’s practice words</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Nitty</a:t>
            </a:r>
            <a:r>
              <a:rPr lang="en-US" dirty="0" smtClean="0"/>
              <a:t> gritty, part 2</a:t>
            </a:r>
            <a:endParaRPr lang="en-US" dirty="0"/>
          </a:p>
        </p:txBody>
      </p:sp>
      <p:sp>
        <p:nvSpPr>
          <p:cNvPr id="3" name="Content Placeholder 2"/>
          <p:cNvSpPr>
            <a:spLocks noGrp="1"/>
          </p:cNvSpPr>
          <p:nvPr>
            <p:ph idx="1"/>
          </p:nvPr>
        </p:nvSpPr>
        <p:spPr>
          <a:xfrm>
            <a:off x="457200" y="1221701"/>
            <a:ext cx="8229600" cy="5636299"/>
          </a:xfrm>
        </p:spPr>
        <p:txBody>
          <a:bodyPr>
            <a:normAutofit fontScale="92500" lnSpcReduction="10000"/>
          </a:bodyPr>
          <a:lstStyle/>
          <a:p>
            <a:r>
              <a:rPr lang="en-US" dirty="0" smtClean="0"/>
              <a:t>Evidence-based but may not work if you do not follow the protocol</a:t>
            </a:r>
          </a:p>
          <a:p>
            <a:r>
              <a:rPr lang="en-US" dirty="0" smtClean="0"/>
              <a:t>Quality over quantity</a:t>
            </a:r>
          </a:p>
          <a:p>
            <a:r>
              <a:rPr lang="en-US" dirty="0" smtClean="0"/>
              <a:t>STIMULABLE</a:t>
            </a:r>
          </a:p>
          <a:p>
            <a:r>
              <a:rPr lang="en-US" dirty="0" smtClean="0"/>
              <a:t>No data collection – measures are provided at the end of each cycle not each session</a:t>
            </a:r>
          </a:p>
          <a:p>
            <a:pPr lvl="1"/>
            <a:r>
              <a:rPr lang="en-US" dirty="0" smtClean="0"/>
              <a:t>Interferes with naturalistic interactions</a:t>
            </a:r>
          </a:p>
          <a:p>
            <a:pPr lvl="1"/>
            <a:r>
              <a:rPr lang="en-US" dirty="0" smtClean="0"/>
              <a:t>Mixing errors with correct leads to fuzzy phonological representation</a:t>
            </a:r>
          </a:p>
          <a:p>
            <a:r>
              <a:rPr lang="en-US" dirty="0" smtClean="0"/>
              <a:t>Don’t say “good job” when you mean “good try” </a:t>
            </a:r>
          </a:p>
          <a:p>
            <a:pPr lvl="1"/>
            <a:r>
              <a:rPr lang="en-US" dirty="0"/>
              <a:t>G</a:t>
            </a:r>
            <a:r>
              <a:rPr lang="en-US" dirty="0" smtClean="0"/>
              <a:t>ive accurate feedback and immediately try to correct the error</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Nitty</a:t>
            </a:r>
            <a:r>
              <a:rPr lang="en-US" dirty="0" smtClean="0"/>
              <a:t> gritty, part 3</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Group therapy</a:t>
            </a:r>
          </a:p>
          <a:p>
            <a:pPr lvl="1"/>
            <a:r>
              <a:rPr lang="en-US" dirty="0" smtClean="0"/>
              <a:t>FAPE, individualization</a:t>
            </a:r>
          </a:p>
          <a:p>
            <a:pPr lvl="1"/>
            <a:r>
              <a:rPr lang="en-US" dirty="0" smtClean="0"/>
              <a:t>Progress is known to be slower</a:t>
            </a:r>
          </a:p>
          <a:p>
            <a:pPr lvl="1"/>
            <a:r>
              <a:rPr lang="en-US" dirty="0" smtClean="0"/>
              <a:t>Listening to several targets in one session may lead to fuzzy phonological representation</a:t>
            </a:r>
          </a:p>
          <a:p>
            <a:r>
              <a:rPr lang="en-US" dirty="0" smtClean="0"/>
              <a:t>Choosing targets</a:t>
            </a:r>
          </a:p>
          <a:p>
            <a:pPr lvl="1"/>
            <a:r>
              <a:rPr lang="en-US" dirty="0" smtClean="0"/>
              <a:t>Listening list: anything with target pattern</a:t>
            </a:r>
          </a:p>
          <a:p>
            <a:pPr lvl="1"/>
            <a:r>
              <a:rPr lang="en-US" dirty="0" smtClean="0"/>
              <a:t>Practice words: </a:t>
            </a:r>
            <a:r>
              <a:rPr lang="en-US" dirty="0" err="1" smtClean="0"/>
              <a:t>stimulable</a:t>
            </a:r>
            <a:r>
              <a:rPr lang="en-US" dirty="0" smtClean="0"/>
              <a:t>, phonetic environment, can teach semantics</a:t>
            </a:r>
          </a:p>
          <a:p>
            <a:pPr lvl="1"/>
            <a:r>
              <a:rPr lang="en-US" dirty="0" err="1" smtClean="0"/>
              <a:t>Metaphonological</a:t>
            </a:r>
            <a:r>
              <a:rPr lang="en-US" dirty="0" smtClean="0"/>
              <a:t> words: child must already know</a:t>
            </a:r>
          </a:p>
          <a:p>
            <a:pPr lvl="2"/>
            <a:r>
              <a:rPr lang="en-US" dirty="0" smtClean="0"/>
              <a:t>Fine if production is imperfect</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Homework – 2 minutes per day</a:t>
            </a:r>
          </a:p>
          <a:p>
            <a:pPr lvl="1"/>
            <a:r>
              <a:rPr lang="en-US" dirty="0" smtClean="0"/>
              <a:t>School age: </a:t>
            </a:r>
            <a:r>
              <a:rPr lang="en-US" dirty="0" err="1" smtClean="0"/>
              <a:t>para</a:t>
            </a:r>
            <a:r>
              <a:rPr lang="en-US" dirty="0" smtClean="0"/>
              <a:t>/aide or educator can do this</a:t>
            </a:r>
          </a:p>
          <a:p>
            <a:pPr lvl="1"/>
            <a:r>
              <a:rPr lang="en-US" dirty="0" smtClean="0"/>
              <a:t>Parent reads listening words, child says each practice word once, read rhyme if applicable</a:t>
            </a:r>
          </a:p>
          <a:p>
            <a:pPr lvl="1"/>
            <a:r>
              <a:rPr lang="en-US" dirty="0" smtClean="0"/>
              <a:t>Good luck</a:t>
            </a:r>
          </a:p>
          <a:p>
            <a:pPr lvl="1"/>
            <a:r>
              <a:rPr lang="en-US" dirty="0" smtClean="0"/>
              <a:t>I train parents/teachers on ear training</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 training</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Supports Cycles</a:t>
            </a:r>
          </a:p>
          <a:p>
            <a:r>
              <a:rPr lang="en-US" dirty="0" smtClean="0"/>
              <a:t>Important: limited to current target pattern</a:t>
            </a:r>
          </a:p>
          <a:p>
            <a:r>
              <a:rPr lang="en-US" dirty="0" smtClean="0"/>
              <a:t>Five types:</a:t>
            </a:r>
          </a:p>
          <a:p>
            <a:pPr lvl="1"/>
            <a:r>
              <a:rPr lang="en-US" dirty="0" smtClean="0"/>
              <a:t>Modeling</a:t>
            </a:r>
          </a:p>
          <a:p>
            <a:pPr lvl="1"/>
            <a:r>
              <a:rPr lang="en-US" dirty="0" smtClean="0"/>
              <a:t>Auditory awareness</a:t>
            </a:r>
          </a:p>
          <a:p>
            <a:pPr lvl="1"/>
            <a:r>
              <a:rPr lang="en-US" dirty="0" smtClean="0"/>
              <a:t>**Feedback**</a:t>
            </a:r>
          </a:p>
          <a:p>
            <a:pPr lvl="1"/>
            <a:r>
              <a:rPr lang="en-US" dirty="0" smtClean="0"/>
              <a:t>Praise</a:t>
            </a:r>
          </a:p>
          <a:p>
            <a:pPr lvl="1"/>
            <a:r>
              <a:rPr lang="en-US" dirty="0" smtClean="0"/>
              <a:t>Corrections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important?</a:t>
            </a:r>
            <a:endParaRPr lang="en-US" dirty="0"/>
          </a:p>
        </p:txBody>
      </p:sp>
      <p:sp>
        <p:nvSpPr>
          <p:cNvPr id="3" name="Content Placeholder 2"/>
          <p:cNvSpPr>
            <a:spLocks noGrp="1"/>
          </p:cNvSpPr>
          <p:nvPr>
            <p:ph idx="1"/>
          </p:nvPr>
        </p:nvSpPr>
        <p:spPr>
          <a:xfrm>
            <a:off x="457200" y="1214905"/>
            <a:ext cx="8229600" cy="5643095"/>
          </a:xfrm>
        </p:spPr>
        <p:txBody>
          <a:bodyPr>
            <a:normAutofit/>
          </a:bodyPr>
          <a:lstStyle/>
          <a:p>
            <a:r>
              <a:rPr lang="en-US" dirty="0" smtClean="0"/>
              <a:t>Intelligibility!</a:t>
            </a:r>
          </a:p>
          <a:p>
            <a:r>
              <a:rPr lang="en-US" dirty="0" smtClean="0"/>
              <a:t>Not number of errors</a:t>
            </a:r>
          </a:p>
          <a:p>
            <a:pPr lvl="1"/>
            <a:r>
              <a:rPr lang="en-US" dirty="0" smtClean="0"/>
              <a:t>Child with /</a:t>
            </a:r>
            <a:r>
              <a:rPr lang="en-US" dirty="0" err="1" smtClean="0"/>
              <a:t>s</a:t>
            </a:r>
            <a:r>
              <a:rPr lang="en-US" dirty="0" smtClean="0"/>
              <a:t>/ lisp and /</a:t>
            </a:r>
            <a:r>
              <a:rPr lang="en-US" dirty="0" err="1" smtClean="0"/>
              <a:t>s</a:t>
            </a:r>
            <a:r>
              <a:rPr lang="en-US" dirty="0" smtClean="0"/>
              <a:t>/ omission have same number of errors on GFTA-2</a:t>
            </a:r>
          </a:p>
          <a:p>
            <a:r>
              <a:rPr lang="en-US" dirty="0" smtClean="0"/>
              <a:t>Intelligibility in connected speech – how to estimate?</a:t>
            </a:r>
          </a:p>
          <a:p>
            <a:pPr lvl="1"/>
            <a:r>
              <a:rPr lang="en-US" dirty="0" smtClean="0"/>
              <a:t>Sentence imitation</a:t>
            </a:r>
          </a:p>
          <a:p>
            <a:pPr lvl="1"/>
            <a:r>
              <a:rPr lang="en-US" dirty="0" smtClean="0"/>
              <a:t>HAPP-3</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 training</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Modeling (auditory bombardment)</a:t>
            </a:r>
          </a:p>
          <a:p>
            <a:pPr lvl="1"/>
            <a:r>
              <a:rPr lang="en-US" dirty="0" smtClean="0"/>
              <a:t>Focused play, say targets often without requiring the child to imitate</a:t>
            </a:r>
          </a:p>
          <a:p>
            <a:r>
              <a:rPr lang="en-US" dirty="0" smtClean="0"/>
              <a:t>Auditory awareness</a:t>
            </a:r>
          </a:p>
          <a:p>
            <a:pPr lvl="1"/>
            <a:r>
              <a:rPr lang="en-US" dirty="0" smtClean="0"/>
              <a:t>“Johnny, want to go—hey, go has your /</a:t>
            </a:r>
            <a:r>
              <a:rPr lang="en-US" dirty="0" err="1" smtClean="0"/>
              <a:t>g</a:t>
            </a:r>
            <a:r>
              <a:rPr lang="en-US" dirty="0" smtClean="0"/>
              <a:t>/ sound! Want to go outside and play?”</a:t>
            </a:r>
          </a:p>
          <a:p>
            <a:r>
              <a:rPr lang="en-US" dirty="0" smtClean="0"/>
              <a:t>Feedback – “Ditzy dame routine”</a:t>
            </a:r>
          </a:p>
          <a:p>
            <a:pPr lvl="1"/>
            <a:r>
              <a:rPr lang="en-US" dirty="0" smtClean="0"/>
              <a:t>“The tea? </a:t>
            </a:r>
            <a:r>
              <a:rPr lang="en-US" dirty="0" err="1" smtClean="0"/>
              <a:t>Hm</a:t>
            </a:r>
            <a:r>
              <a:rPr lang="en-US" dirty="0" smtClean="0"/>
              <a:t>, I don’t see any tea out there to drink… Oh, you mean </a:t>
            </a:r>
            <a:r>
              <a:rPr lang="en-US" i="1" dirty="0" smtClean="0"/>
              <a:t>tree</a:t>
            </a:r>
            <a:r>
              <a:rPr lang="en-US" dirty="0" smtClean="0"/>
              <a:t>! Sorry, I heard tea. I do see the snow on the tree.”</a:t>
            </a:r>
          </a:p>
          <a:p>
            <a:pPr lvl="1"/>
            <a:r>
              <a:rPr lang="en-US" dirty="0" smtClean="0"/>
              <a:t>“</a:t>
            </a:r>
            <a:r>
              <a:rPr lang="en-US" dirty="0" err="1" smtClean="0"/>
              <a:t>Nack</a:t>
            </a:r>
            <a:r>
              <a:rPr lang="en-US" dirty="0" smtClean="0"/>
              <a:t>? I don’t know what a </a:t>
            </a:r>
            <a:r>
              <a:rPr lang="en-US" dirty="0" err="1" smtClean="0"/>
              <a:t>nack</a:t>
            </a:r>
            <a:r>
              <a:rPr lang="en-US" dirty="0" smtClean="0"/>
              <a:t> is… Oh, </a:t>
            </a:r>
            <a:r>
              <a:rPr lang="en-US" i="1" dirty="0" smtClean="0"/>
              <a:t>snack</a:t>
            </a:r>
            <a:r>
              <a:rPr lang="en-US" dirty="0" smtClean="0"/>
              <a:t>! Sure, you can have a snack.”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 training</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Praise</a:t>
            </a:r>
          </a:p>
          <a:p>
            <a:pPr lvl="1"/>
            <a:r>
              <a:rPr lang="en-US" dirty="0" smtClean="0"/>
              <a:t>“Nice /</a:t>
            </a:r>
            <a:r>
              <a:rPr lang="en-US" dirty="0" err="1" smtClean="0"/>
              <a:t>s</a:t>
            </a:r>
            <a:r>
              <a:rPr lang="en-US" dirty="0" smtClean="0"/>
              <a:t>/ in sit!”</a:t>
            </a:r>
          </a:p>
          <a:p>
            <a:pPr lvl="1"/>
            <a:r>
              <a:rPr lang="en-US" dirty="0" smtClean="0"/>
              <a:t>“I heard that good /</a:t>
            </a:r>
            <a:r>
              <a:rPr lang="en-US" dirty="0" err="1" smtClean="0"/>
              <a:t>k</a:t>
            </a:r>
            <a:r>
              <a:rPr lang="en-US" dirty="0" smtClean="0"/>
              <a:t>/ sound when you said keys.”</a:t>
            </a:r>
          </a:p>
          <a:p>
            <a:r>
              <a:rPr lang="en-US" dirty="0" smtClean="0"/>
              <a:t>Corrections</a:t>
            </a:r>
          </a:p>
          <a:p>
            <a:pPr lvl="1"/>
            <a:r>
              <a:rPr lang="en-US" dirty="0" smtClean="0"/>
              <a:t>“No? Try again: snow. … That’s right!”</a:t>
            </a:r>
          </a:p>
          <a:p>
            <a:pPr lvl="1"/>
            <a:r>
              <a:rPr lang="en-US" dirty="0" smtClean="0"/>
              <a:t>I require an equal number of praise and corrections, max 5 corrections per day</a:t>
            </a:r>
          </a:p>
          <a:p>
            <a:pPr lvl="2"/>
            <a:r>
              <a:rPr lang="en-US" dirty="0" smtClean="0"/>
              <a:t>Impossible until child is generalizing</a:t>
            </a:r>
          </a:p>
          <a:p>
            <a:pPr lvl="2"/>
            <a:r>
              <a:rPr lang="en-US" dirty="0" smtClean="0"/>
              <a:t>No praise = no corrections</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objectives</a:t>
            </a:r>
            <a:endParaRPr lang="en-US" dirty="0"/>
          </a:p>
        </p:txBody>
      </p:sp>
      <p:sp>
        <p:nvSpPr>
          <p:cNvPr id="3" name="Content Placeholder 2"/>
          <p:cNvSpPr>
            <a:spLocks noGrp="1"/>
          </p:cNvSpPr>
          <p:nvPr>
            <p:ph idx="1"/>
          </p:nvPr>
        </p:nvSpPr>
        <p:spPr>
          <a:xfrm>
            <a:off x="457200" y="1276280"/>
            <a:ext cx="8229600" cy="5601089"/>
          </a:xfrm>
        </p:spPr>
        <p:txBody>
          <a:bodyPr>
            <a:normAutofit fontScale="92500" lnSpcReduction="10000"/>
          </a:bodyPr>
          <a:lstStyle/>
          <a:p>
            <a:r>
              <a:rPr lang="en-US" dirty="0" smtClean="0"/>
              <a:t>(Auditory input cycle) Will participate in activities targeting correct speech patterns</a:t>
            </a:r>
          </a:p>
          <a:p>
            <a:r>
              <a:rPr lang="en-US" dirty="0" smtClean="0"/>
              <a:t>Will produce words beginning or ending with /</a:t>
            </a:r>
            <a:r>
              <a:rPr lang="en-US" dirty="0" err="1" smtClean="0"/>
              <a:t>k</a:t>
            </a:r>
            <a:r>
              <a:rPr lang="en-US" dirty="0" smtClean="0"/>
              <a:t>/</a:t>
            </a:r>
          </a:p>
          <a:p>
            <a:r>
              <a:rPr lang="en-US" dirty="0" smtClean="0"/>
              <a:t>Will produce at least two of the following at the word level: /sp, </a:t>
            </a:r>
            <a:r>
              <a:rPr lang="en-US" dirty="0" err="1" smtClean="0"/>
              <a:t>st</a:t>
            </a:r>
            <a:r>
              <a:rPr lang="en-US" dirty="0" smtClean="0"/>
              <a:t>, </a:t>
            </a:r>
            <a:r>
              <a:rPr lang="en-US" dirty="0" err="1" smtClean="0"/>
              <a:t>sk</a:t>
            </a:r>
            <a:r>
              <a:rPr lang="en-US" dirty="0" smtClean="0"/>
              <a:t>, </a:t>
            </a:r>
            <a:r>
              <a:rPr lang="en-US" dirty="0" err="1" smtClean="0"/>
              <a:t>sm</a:t>
            </a:r>
            <a:r>
              <a:rPr lang="en-US" dirty="0" smtClean="0"/>
              <a:t>, </a:t>
            </a:r>
            <a:r>
              <a:rPr lang="en-US" dirty="0" err="1" smtClean="0"/>
              <a:t>sn</a:t>
            </a:r>
            <a:r>
              <a:rPr lang="en-US" dirty="0" smtClean="0"/>
              <a:t>/</a:t>
            </a:r>
          </a:p>
          <a:p>
            <a:r>
              <a:rPr lang="en-US" dirty="0" smtClean="0"/>
              <a:t>Will produce at least two of the following at the end of words: /</a:t>
            </a:r>
            <a:r>
              <a:rPr lang="en-US" dirty="0" err="1" smtClean="0"/>
              <a:t>p</a:t>
            </a:r>
            <a:r>
              <a:rPr lang="en-US" dirty="0" smtClean="0"/>
              <a:t>, </a:t>
            </a:r>
            <a:r>
              <a:rPr lang="en-US" dirty="0" err="1" smtClean="0"/>
              <a:t>t</a:t>
            </a:r>
            <a:r>
              <a:rPr lang="en-US" dirty="0" smtClean="0"/>
              <a:t>, </a:t>
            </a:r>
            <a:r>
              <a:rPr lang="en-US" dirty="0" err="1" smtClean="0"/>
              <a:t>k</a:t>
            </a:r>
            <a:r>
              <a:rPr lang="en-US" dirty="0" smtClean="0"/>
              <a:t>, </a:t>
            </a:r>
            <a:r>
              <a:rPr lang="en-US" dirty="0" err="1" smtClean="0"/>
              <a:t>m</a:t>
            </a:r>
            <a:r>
              <a:rPr lang="en-US" dirty="0" smtClean="0"/>
              <a:t>, </a:t>
            </a:r>
            <a:r>
              <a:rPr lang="en-US" dirty="0" err="1" smtClean="0"/>
              <a:t>n</a:t>
            </a:r>
            <a:r>
              <a:rPr lang="en-US" dirty="0" smtClean="0"/>
              <a:t>/</a:t>
            </a:r>
          </a:p>
          <a:p>
            <a:r>
              <a:rPr lang="en-US" dirty="0" smtClean="0"/>
              <a:t>Will produce words with two syllables</a:t>
            </a:r>
          </a:p>
          <a:p>
            <a:r>
              <a:rPr lang="en-US" dirty="0" smtClean="0"/>
              <a:t>Will attempt words beginning with /</a:t>
            </a:r>
            <a:r>
              <a:rPr lang="en-US" dirty="0" err="1" smtClean="0"/>
              <a:t>l</a:t>
            </a:r>
            <a:r>
              <a:rPr lang="en-US" dirty="0" smtClean="0"/>
              <a:t>/ sound</a:t>
            </a:r>
          </a:p>
          <a:p>
            <a:r>
              <a:rPr lang="en-US" dirty="0" smtClean="0"/>
              <a:t>Will produce an approximation of /</a:t>
            </a:r>
            <a:r>
              <a:rPr lang="en-US" dirty="0" err="1" smtClean="0"/>
              <a:t>r</a:t>
            </a:r>
            <a:r>
              <a:rPr lang="en-US" dirty="0" smtClean="0"/>
              <a:t>/</a:t>
            </a:r>
          </a:p>
          <a:p>
            <a:r>
              <a:rPr lang="en-US" dirty="0" smtClean="0"/>
              <a:t>Will produce words ending with /</a:t>
            </a:r>
            <a:r>
              <a:rPr lang="en-US" dirty="0" err="1" smtClean="0"/>
              <a:t>s</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Randomized, single-blind clinical trials</a:t>
            </a:r>
          </a:p>
          <a:p>
            <a:r>
              <a:rPr lang="en-US" dirty="0" smtClean="0"/>
              <a:t>Comparisons with other treatments</a:t>
            </a:r>
          </a:p>
          <a:p>
            <a:r>
              <a:rPr lang="en-US" dirty="0" smtClean="0"/>
              <a:t>Hundreds of kids</a:t>
            </a:r>
          </a:p>
          <a:p>
            <a:pPr lvl="1"/>
            <a:r>
              <a:rPr lang="en-US" dirty="0" smtClean="0"/>
              <a:t>Less than a year for most preschoolers to become intelligible (30-40 clinical hours)</a:t>
            </a:r>
          </a:p>
          <a:p>
            <a:pPr lvl="1"/>
            <a:r>
              <a:rPr lang="en-US" dirty="0" smtClean="0"/>
              <a:t>Closer to two years for extremely disordered phonological systems but normal cognitive</a:t>
            </a:r>
          </a:p>
          <a:p>
            <a:pPr lvl="1"/>
            <a:r>
              <a:rPr lang="en-US" dirty="0" smtClean="0"/>
              <a:t>Cleft palate, recurrent </a:t>
            </a:r>
            <a:r>
              <a:rPr lang="en-US" dirty="0" err="1" smtClean="0"/>
              <a:t>otitis</a:t>
            </a:r>
            <a:r>
              <a:rPr lang="en-US" dirty="0" smtClean="0"/>
              <a:t> media, </a:t>
            </a:r>
            <a:r>
              <a:rPr lang="en-US" dirty="0" err="1" smtClean="0"/>
              <a:t>apraxia</a:t>
            </a:r>
            <a:r>
              <a:rPr lang="en-US" dirty="0" smtClean="0"/>
              <a:t>, mild-severe hearing impairment, cochlear implant, cognitive delays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Evidence</a:t>
            </a:r>
            <a:endParaRPr lang="en-US" dirty="0"/>
          </a:p>
        </p:txBody>
      </p:sp>
      <p:sp>
        <p:nvSpPr>
          <p:cNvPr id="3" name="Content Placeholder 2"/>
          <p:cNvSpPr>
            <a:spLocks noGrp="1"/>
          </p:cNvSpPr>
          <p:nvPr>
            <p:ph idx="1"/>
          </p:nvPr>
        </p:nvSpPr>
        <p:spPr/>
        <p:txBody>
          <a:bodyPr>
            <a:normAutofit/>
          </a:bodyPr>
          <a:lstStyle/>
          <a:p>
            <a:r>
              <a:rPr lang="en-US" dirty="0" smtClean="0"/>
              <a:t>All names are changed</a:t>
            </a:r>
          </a:p>
          <a:p>
            <a:r>
              <a:rPr lang="en-US" dirty="0" smtClean="0"/>
              <a:t>Progress in a single school year</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Hugh</a:t>
            </a:r>
            <a:endParaRPr lang="en-US" dirty="0"/>
          </a:p>
        </p:txBody>
      </p:sp>
      <p:sp>
        <p:nvSpPr>
          <p:cNvPr id="3" name="Content Placeholder 2"/>
          <p:cNvSpPr>
            <a:spLocks noGrp="1"/>
          </p:cNvSpPr>
          <p:nvPr>
            <p:ph idx="1"/>
          </p:nvPr>
        </p:nvSpPr>
        <p:spPr>
          <a:xfrm>
            <a:off x="457200" y="1600199"/>
            <a:ext cx="8229600" cy="5054165"/>
          </a:xfrm>
        </p:spPr>
        <p:txBody>
          <a:bodyPr>
            <a:normAutofit lnSpcReduction="10000"/>
          </a:bodyPr>
          <a:lstStyle/>
          <a:p>
            <a:r>
              <a:rPr lang="en-US" dirty="0" smtClean="0"/>
              <a:t>Began Cycles age 3:10</a:t>
            </a:r>
          </a:p>
          <a:p>
            <a:r>
              <a:rPr lang="en-US" dirty="0" smtClean="0"/>
              <a:t>No previous </a:t>
            </a:r>
            <a:r>
              <a:rPr lang="en-US" dirty="0" err="1" smtClean="0"/>
              <a:t>tx</a:t>
            </a:r>
            <a:endParaRPr lang="en-US" dirty="0" smtClean="0"/>
          </a:p>
          <a:p>
            <a:r>
              <a:rPr lang="en-US" dirty="0" smtClean="0"/>
              <a:t>Embarrassed, avoided speaking</a:t>
            </a:r>
          </a:p>
          <a:p>
            <a:pPr lvl="1"/>
            <a:r>
              <a:rPr lang="en-US" dirty="0" smtClean="0"/>
              <a:t>Data game</a:t>
            </a:r>
          </a:p>
          <a:p>
            <a:r>
              <a:rPr lang="en-US" dirty="0" err="1" smtClean="0"/>
              <a:t>Otitis</a:t>
            </a:r>
            <a:r>
              <a:rPr lang="en-US" dirty="0" smtClean="0"/>
              <a:t> media history, resolved</a:t>
            </a:r>
          </a:p>
          <a:p>
            <a:r>
              <a:rPr lang="en-US" dirty="0" smtClean="0"/>
              <a:t>Poor </a:t>
            </a:r>
            <a:r>
              <a:rPr lang="en-US" dirty="0" err="1" smtClean="0"/>
              <a:t>stimulability</a:t>
            </a:r>
            <a:endParaRPr lang="en-US" dirty="0" smtClean="0"/>
          </a:p>
          <a:p>
            <a:r>
              <a:rPr lang="en-US" dirty="0" smtClean="0"/>
              <a:t>Fantastic follow through on ear training</a:t>
            </a:r>
          </a:p>
          <a:p>
            <a:r>
              <a:rPr lang="en-US" dirty="0" smtClean="0"/>
              <a:t>Intelligibility jump after 3 months</a:t>
            </a:r>
          </a:p>
          <a:p>
            <a:r>
              <a:rPr lang="en-US" dirty="0" smtClean="0"/>
              <a:t>&gt;80% intelligible at end of school year</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Hugh’s progress in conversation</a:t>
            </a:r>
            <a:endParaRPr lang="en-US" dirty="0"/>
          </a:p>
        </p:txBody>
      </p:sp>
      <p:graphicFrame>
        <p:nvGraphicFramePr>
          <p:cNvPr id="11" name="Content Placeholder 10"/>
          <p:cNvGraphicFramePr>
            <a:graphicFrameLocks noGrp="1"/>
          </p:cNvGraphicFramePr>
          <p:nvPr>
            <p:ph sz="half" idx="2"/>
          </p:nvPr>
        </p:nvGraphicFramePr>
        <p:xfrm>
          <a:off x="4648200" y="1600200"/>
          <a:ext cx="4038600" cy="296672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a:t>
                      </a:r>
                      <a:r>
                        <a:rPr lang="en-US" baseline="0" dirty="0" smtClean="0"/>
                        <a:t> Pattern</a:t>
                      </a:r>
                      <a:endParaRPr lang="en-US" dirty="0"/>
                    </a:p>
                  </a:txBody>
                  <a:tcPr/>
                </a:tc>
                <a:tc>
                  <a:txBody>
                    <a:bodyPr/>
                    <a:lstStyle/>
                    <a:p>
                      <a:pPr algn="ctr"/>
                      <a:r>
                        <a:rPr lang="en-US" dirty="0" smtClean="0"/>
                        <a:t>Occurrence</a:t>
                      </a:r>
                      <a:endParaRPr lang="en-US" dirty="0"/>
                    </a:p>
                  </a:txBody>
                  <a:tcPr/>
                </a:tc>
              </a:tr>
              <a:tr h="370840">
                <a:tc>
                  <a:txBody>
                    <a:bodyPr/>
                    <a:lstStyle/>
                    <a:p>
                      <a:pPr algn="ctr"/>
                      <a:r>
                        <a:rPr lang="en-US" dirty="0" smtClean="0"/>
                        <a:t>Final consonants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A-P</a:t>
                      </a:r>
                      <a:r>
                        <a:rPr lang="en-US" baseline="0" dirty="0" smtClean="0"/>
                        <a:t> contrast</a:t>
                      </a:r>
                      <a:endParaRPr lang="en-US" dirty="0"/>
                    </a:p>
                  </a:txBody>
                  <a:tcPr/>
                </a:tc>
                <a:tc>
                  <a:txBody>
                    <a:bodyPr/>
                    <a:lstStyle/>
                    <a:p>
                      <a:pPr algn="ctr"/>
                      <a:r>
                        <a:rPr lang="en-US" dirty="0" smtClean="0"/>
                        <a:t>100</a:t>
                      </a:r>
                      <a:r>
                        <a:rPr lang="en-US" dirty="0"/>
                        <a:t>%</a:t>
                      </a:r>
                      <a:endParaRPr lang="en-US" dirty="0" smtClean="0"/>
                    </a:p>
                  </a:txBody>
                  <a:tcPr/>
                </a:tc>
              </a:tr>
              <a:tr h="370840">
                <a:tc>
                  <a:txBody>
                    <a:bodyPr/>
                    <a:lstStyle/>
                    <a:p>
                      <a:pPr algn="ctr"/>
                      <a:r>
                        <a:rPr lang="en-US" dirty="0" err="1" smtClean="0"/>
                        <a:t>Stridents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a:t>
                      </a:r>
                      <a:r>
                        <a:rPr lang="en-US" dirty="0" err="1" smtClean="0"/>
                        <a:t>s</a:t>
                      </a:r>
                      <a:r>
                        <a:rPr lang="en-US" dirty="0" smtClean="0"/>
                        <a:t>/</a:t>
                      </a:r>
                      <a:r>
                        <a:rPr lang="en-US" baseline="0" dirty="0" smtClean="0"/>
                        <a:t> c</a:t>
                      </a:r>
                      <a:r>
                        <a:rPr lang="en-US" dirty="0" smtClean="0"/>
                        <a:t>luster</a:t>
                      </a:r>
                      <a:r>
                        <a:rPr lang="en-US" baseline="0" dirty="0" smtClean="0"/>
                        <a: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Other clusters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Liquid /</a:t>
                      </a:r>
                      <a:r>
                        <a:rPr lang="en-US" dirty="0" err="1" smtClean="0"/>
                        <a:t>l</a:t>
                      </a:r>
                      <a:r>
                        <a:rPr lang="en-US" dirty="0" smtClean="0"/>
                        <a:t>/</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Liquid /</a:t>
                      </a:r>
                      <a:r>
                        <a:rPr lang="en-US" dirty="0" err="1" smtClean="0"/>
                        <a:t>r</a:t>
                      </a:r>
                      <a:r>
                        <a:rPr lang="en-US" dirty="0" smtClean="0"/>
                        <a:t>/</a:t>
                      </a:r>
                      <a:endParaRPr lang="en-US" dirty="0"/>
                    </a:p>
                  </a:txBody>
                  <a:tcPr/>
                </a:tc>
                <a:tc>
                  <a:txBody>
                    <a:bodyPr/>
                    <a:lstStyle/>
                    <a:p>
                      <a:pPr algn="ctr"/>
                      <a:r>
                        <a:rPr lang="en-US" dirty="0" smtClean="0"/>
                        <a:t>20%</a:t>
                      </a:r>
                      <a:endParaRPr lang="en-US" dirty="0"/>
                    </a:p>
                  </a:txBody>
                  <a:tcPr/>
                </a:tc>
              </a:tr>
            </a:tbl>
          </a:graphicData>
        </a:graphic>
      </p:graphicFrame>
      <p:graphicFrame>
        <p:nvGraphicFramePr>
          <p:cNvPr id="9" name="Content Placeholder 8"/>
          <p:cNvGraphicFramePr>
            <a:graphicFrameLocks noGrp="1"/>
          </p:cNvGraphicFramePr>
          <p:nvPr>
            <p:ph sz="half" idx="1"/>
          </p:nvPr>
        </p:nvGraphicFramePr>
        <p:xfrm>
          <a:off x="457200" y="1600200"/>
          <a:ext cx="4038600" cy="296672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 Pattern</a:t>
                      </a:r>
                      <a:endParaRPr lang="en-US" dirty="0"/>
                    </a:p>
                  </a:txBody>
                  <a:tcPr/>
                </a:tc>
                <a:tc>
                  <a:txBody>
                    <a:bodyPr/>
                    <a:lstStyle/>
                    <a:p>
                      <a:pPr algn="ctr"/>
                      <a:r>
                        <a:rPr lang="en-US" dirty="0" smtClean="0"/>
                        <a:t>Occurrence</a:t>
                      </a:r>
                      <a:endParaRPr lang="en-US" dirty="0"/>
                    </a:p>
                  </a:txBody>
                  <a:tcPr/>
                </a:tc>
              </a:tr>
              <a:tr h="370840">
                <a:tc>
                  <a:txBody>
                    <a:bodyPr/>
                    <a:lstStyle/>
                    <a:p>
                      <a:pPr algn="ctr"/>
                      <a:r>
                        <a:rPr lang="en-US" dirty="0" smtClean="0"/>
                        <a:t>Final consonants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A-P</a:t>
                      </a:r>
                      <a:r>
                        <a:rPr lang="en-US" baseline="0" dirty="0" smtClean="0"/>
                        <a:t> contrast</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err="1" smtClean="0"/>
                        <a:t>Stridents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a:t>
                      </a:r>
                      <a:r>
                        <a:rPr lang="en-US" dirty="0" err="1" smtClean="0"/>
                        <a:t>s</a:t>
                      </a:r>
                      <a:r>
                        <a:rPr lang="en-US" dirty="0" smtClean="0"/>
                        <a:t>/</a:t>
                      </a:r>
                      <a:r>
                        <a:rPr lang="en-US" baseline="0" dirty="0" smtClean="0"/>
                        <a:t> c</a:t>
                      </a:r>
                      <a:r>
                        <a:rPr lang="en-US" dirty="0" smtClean="0"/>
                        <a:t>luster</a:t>
                      </a:r>
                      <a:r>
                        <a:rPr lang="en-US" baseline="0" dirty="0" smtClean="0"/>
                        <a:t>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Other clusters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Liquid /</a:t>
                      </a:r>
                      <a:r>
                        <a:rPr lang="en-US" dirty="0" err="1" smtClean="0"/>
                        <a:t>l</a:t>
                      </a:r>
                      <a:r>
                        <a:rPr lang="en-US" dirty="0" smtClean="0"/>
                        <a:t>/</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Liquid /</a:t>
                      </a:r>
                      <a:r>
                        <a:rPr lang="en-US" dirty="0" err="1" smtClean="0"/>
                        <a:t>r</a:t>
                      </a:r>
                      <a:r>
                        <a:rPr lang="en-US" dirty="0" smtClean="0"/>
                        <a:t>/</a:t>
                      </a:r>
                      <a:endParaRPr lang="en-US" dirty="0"/>
                    </a:p>
                  </a:txBody>
                  <a:tcPr/>
                </a:tc>
                <a:tc>
                  <a:txBody>
                    <a:bodyPr/>
                    <a:lstStyle/>
                    <a:p>
                      <a:pPr algn="ctr"/>
                      <a:r>
                        <a:rPr lang="en-US" dirty="0" smtClean="0"/>
                        <a:t>0%</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Bella</a:t>
            </a:r>
            <a:endParaRPr lang="en-US" dirty="0"/>
          </a:p>
        </p:txBody>
      </p:sp>
      <p:sp>
        <p:nvSpPr>
          <p:cNvPr id="3" name="Content Placeholder 2"/>
          <p:cNvSpPr>
            <a:spLocks noGrp="1"/>
          </p:cNvSpPr>
          <p:nvPr>
            <p:ph idx="1"/>
          </p:nvPr>
        </p:nvSpPr>
        <p:spPr>
          <a:xfrm>
            <a:off x="457200" y="1214905"/>
            <a:ext cx="8433136" cy="5643095"/>
          </a:xfrm>
        </p:spPr>
        <p:txBody>
          <a:bodyPr>
            <a:normAutofit/>
          </a:bodyPr>
          <a:lstStyle/>
          <a:p>
            <a:r>
              <a:rPr lang="en-US" dirty="0" smtClean="0"/>
              <a:t>Began Cycles age 3:3</a:t>
            </a:r>
          </a:p>
          <a:p>
            <a:r>
              <a:rPr lang="en-US" dirty="0" err="1" smtClean="0"/>
              <a:t>Otitis</a:t>
            </a:r>
            <a:r>
              <a:rPr lang="en-US" dirty="0" smtClean="0"/>
              <a:t> media history</a:t>
            </a:r>
          </a:p>
          <a:p>
            <a:r>
              <a:rPr lang="en-US" dirty="0" smtClean="0"/>
              <a:t>Good </a:t>
            </a:r>
            <a:r>
              <a:rPr lang="en-US" dirty="0" err="1" smtClean="0"/>
              <a:t>stimulability</a:t>
            </a:r>
            <a:endParaRPr lang="en-US" dirty="0" smtClean="0"/>
          </a:p>
          <a:p>
            <a:r>
              <a:rPr lang="en-US" dirty="0" smtClean="0"/>
              <a:t>Resistant to practice</a:t>
            </a:r>
          </a:p>
          <a:p>
            <a:pPr lvl="1"/>
            <a:r>
              <a:rPr lang="en-US" dirty="0" smtClean="0"/>
              <a:t>Bribery</a:t>
            </a:r>
          </a:p>
          <a:p>
            <a:r>
              <a:rPr lang="en-US" dirty="0" smtClean="0"/>
              <a:t>Intelligibility jump age 3:6, again age 3:9</a:t>
            </a:r>
          </a:p>
          <a:p>
            <a:r>
              <a:rPr lang="en-US" dirty="0" err="1" smtClean="0"/>
              <a:t>Dx</a:t>
            </a:r>
            <a:r>
              <a:rPr lang="en-US" dirty="0" smtClean="0"/>
              <a:t> mild-mod conductive hearing loss, got hearing aids age 3:10 </a:t>
            </a:r>
            <a:endParaRPr lang="en-US" dirty="0"/>
          </a:p>
          <a:p>
            <a:r>
              <a:rPr lang="en-US" dirty="0" smtClean="0"/>
              <a:t>Discontinued artic age 4:1</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Bella’s progress in conversation</a:t>
            </a:r>
            <a:endParaRPr lang="en-US" dirty="0"/>
          </a:p>
        </p:txBody>
      </p:sp>
      <p:graphicFrame>
        <p:nvGraphicFramePr>
          <p:cNvPr id="5" name="Content Placeholder 4"/>
          <p:cNvGraphicFramePr>
            <a:graphicFrameLocks noGrp="1"/>
          </p:cNvGraphicFramePr>
          <p:nvPr>
            <p:ph sz="half" idx="1"/>
          </p:nvPr>
        </p:nvGraphicFramePr>
        <p:xfrm>
          <a:off x="457200" y="1600200"/>
          <a:ext cx="4038600" cy="333756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a:t>
                      </a:r>
                      <a:r>
                        <a:rPr lang="en-US" baseline="0" dirty="0" smtClean="0"/>
                        <a:t> Pattern</a:t>
                      </a:r>
                      <a:endParaRPr lang="en-US" dirty="0"/>
                    </a:p>
                  </a:txBody>
                  <a:tcPr/>
                </a:tc>
                <a:tc>
                  <a:txBody>
                    <a:bodyPr/>
                    <a:lstStyle/>
                    <a:p>
                      <a:pPr algn="ctr"/>
                      <a:r>
                        <a:rPr lang="en-US" dirty="0" smtClean="0"/>
                        <a:t>Occurrence</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Final</a:t>
                      </a:r>
                      <a:r>
                        <a:rPr lang="en-US" baseline="0" dirty="0" smtClean="0"/>
                        <a:t> consonants</a:t>
                      </a:r>
                      <a:endParaRPr lang="en-US" dirty="0" smtClean="0"/>
                    </a:p>
                  </a:txBody>
                  <a:tcPr/>
                </a:tc>
                <a:tc>
                  <a:txBody>
                    <a:bodyPr/>
                    <a:lstStyle/>
                    <a:p>
                      <a:pPr algn="ctr"/>
                      <a:r>
                        <a:rPr lang="en-US" dirty="0" smtClean="0"/>
                        <a:t>100%</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A-P</a:t>
                      </a:r>
                      <a:r>
                        <a:rPr lang="en-US" baseline="0" dirty="0" smtClean="0"/>
                        <a:t> contrast</a:t>
                      </a:r>
                      <a:endParaRPr lang="en-US" dirty="0" smtClean="0"/>
                    </a:p>
                  </a:txBody>
                  <a:tcPr/>
                </a:tc>
                <a:tc>
                  <a:txBody>
                    <a:bodyPr/>
                    <a:lstStyle/>
                    <a:p>
                      <a:pPr algn="ctr"/>
                      <a:r>
                        <a:rPr lang="en-US" dirty="0" smtClean="0"/>
                        <a:t>0%</a:t>
                      </a:r>
                      <a:endParaRPr lang="en-US" dirty="0"/>
                    </a:p>
                  </a:txBody>
                  <a:tcPr/>
                </a:tc>
              </a:tr>
              <a:tr h="370840">
                <a:tc>
                  <a:txBody>
                    <a:bodyPr/>
                    <a:lstStyle/>
                    <a:p>
                      <a:pPr algn="ctr"/>
                      <a:r>
                        <a:rPr lang="en-US" dirty="0" err="1" smtClean="0"/>
                        <a:t>Stridents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a:t>
                      </a:r>
                      <a:r>
                        <a:rPr lang="en-US" dirty="0" err="1" smtClean="0"/>
                        <a:t>s</a:t>
                      </a:r>
                      <a:r>
                        <a:rPr lang="en-US" dirty="0" smtClean="0"/>
                        <a:t>/</a:t>
                      </a:r>
                      <a:r>
                        <a:rPr lang="en-US" baseline="0" dirty="0" smtClean="0"/>
                        <a:t> clusters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Other clusters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Liquid /</a:t>
                      </a:r>
                      <a:r>
                        <a:rPr lang="en-US" dirty="0" err="1" smtClean="0"/>
                        <a:t>l</a:t>
                      </a:r>
                      <a:r>
                        <a:rPr lang="en-US" dirty="0" smtClean="0"/>
                        <a:t>/</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Liquids /</a:t>
                      </a:r>
                      <a:r>
                        <a:rPr lang="en-US" dirty="0" err="1" smtClean="0"/>
                        <a:t>r</a:t>
                      </a:r>
                      <a:r>
                        <a:rPr lang="en-US" dirty="0" smtClean="0"/>
                        <a:t>/</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Palatals</a:t>
                      </a:r>
                      <a:endParaRPr lang="en-US" dirty="0"/>
                    </a:p>
                  </a:txBody>
                  <a:tcPr/>
                </a:tc>
                <a:tc>
                  <a:txBody>
                    <a:bodyPr/>
                    <a:lstStyle/>
                    <a:p>
                      <a:pPr algn="ctr"/>
                      <a:r>
                        <a:rPr lang="en-US" dirty="0" smtClean="0"/>
                        <a:t>0%</a:t>
                      </a:r>
                      <a:endParaRPr lang="en-US" dirty="0"/>
                    </a:p>
                  </a:txBody>
                  <a:tcPr/>
                </a:tc>
              </a:tr>
            </a:tbl>
          </a:graphicData>
        </a:graphic>
      </p:graphicFrame>
      <p:graphicFrame>
        <p:nvGraphicFramePr>
          <p:cNvPr id="6" name="Content Placeholder 5"/>
          <p:cNvGraphicFramePr>
            <a:graphicFrameLocks noGrp="1"/>
          </p:cNvGraphicFramePr>
          <p:nvPr>
            <p:ph sz="half" idx="2"/>
          </p:nvPr>
        </p:nvGraphicFramePr>
        <p:xfrm>
          <a:off x="4648200" y="1600200"/>
          <a:ext cx="4038600" cy="333756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a:t>
                      </a:r>
                      <a:r>
                        <a:rPr lang="en-US" baseline="0" dirty="0" smtClean="0"/>
                        <a:t> Pattern</a:t>
                      </a:r>
                      <a:endParaRPr lang="en-US" dirty="0"/>
                    </a:p>
                  </a:txBody>
                  <a:tcPr/>
                </a:tc>
                <a:tc>
                  <a:txBody>
                    <a:bodyPr/>
                    <a:lstStyle/>
                    <a:p>
                      <a:pPr algn="ctr"/>
                      <a:r>
                        <a:rPr lang="en-US" dirty="0" smtClean="0"/>
                        <a:t>Occurrence</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Final</a:t>
                      </a:r>
                      <a:r>
                        <a:rPr lang="en-US" baseline="0" dirty="0" smtClean="0"/>
                        <a:t> consonants</a:t>
                      </a:r>
                      <a:endParaRPr lang="en-US" dirty="0" smtClean="0"/>
                    </a:p>
                  </a:txBody>
                  <a:tcPr/>
                </a:tc>
                <a:tc>
                  <a:txBody>
                    <a:bodyPr/>
                    <a:lstStyle/>
                    <a:p>
                      <a:pPr algn="ctr"/>
                      <a:r>
                        <a:rPr lang="en-US" dirty="0" smtClean="0"/>
                        <a:t>100%</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A-P</a:t>
                      </a:r>
                      <a:r>
                        <a:rPr lang="en-US" baseline="0" dirty="0" smtClean="0"/>
                        <a:t> contrast</a:t>
                      </a:r>
                      <a:endParaRPr lang="en-US" dirty="0" smtClean="0"/>
                    </a:p>
                  </a:txBody>
                  <a:tcPr/>
                </a:tc>
                <a:tc>
                  <a:txBody>
                    <a:bodyPr/>
                    <a:lstStyle/>
                    <a:p>
                      <a:pPr algn="ctr"/>
                      <a:r>
                        <a:rPr lang="en-US" dirty="0" smtClean="0"/>
                        <a:t>100%</a:t>
                      </a:r>
                      <a:endParaRPr lang="en-US" dirty="0"/>
                    </a:p>
                  </a:txBody>
                  <a:tcPr/>
                </a:tc>
              </a:tr>
              <a:tr h="370840">
                <a:tc>
                  <a:txBody>
                    <a:bodyPr/>
                    <a:lstStyle/>
                    <a:p>
                      <a:pPr algn="ctr"/>
                      <a:r>
                        <a:rPr lang="en-US" dirty="0" err="1" smtClean="0"/>
                        <a:t>Stridents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a:t>
                      </a:r>
                      <a:r>
                        <a:rPr lang="en-US" dirty="0" err="1" smtClean="0"/>
                        <a:t>s</a:t>
                      </a:r>
                      <a:r>
                        <a:rPr lang="en-US" dirty="0" smtClean="0"/>
                        <a:t>/</a:t>
                      </a:r>
                      <a:r>
                        <a:rPr lang="en-US" baseline="0" dirty="0" smtClean="0"/>
                        <a:t> clusters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pPr algn="ctr"/>
                      <a:r>
                        <a:rPr lang="en-US" dirty="0" smtClean="0"/>
                        <a:t>Other clusters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pPr algn="ctr"/>
                      <a:r>
                        <a:rPr lang="en-US" dirty="0" smtClean="0"/>
                        <a:t>Liquid /</a:t>
                      </a:r>
                      <a:r>
                        <a:rPr lang="en-US" dirty="0" err="1" smtClean="0"/>
                        <a:t>l</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pPr algn="ctr"/>
                      <a:r>
                        <a:rPr lang="en-US" dirty="0" smtClean="0"/>
                        <a:t>Liquids /</a:t>
                      </a:r>
                      <a:r>
                        <a:rPr lang="en-US" dirty="0" err="1" smtClean="0"/>
                        <a:t>r</a:t>
                      </a:r>
                      <a:r>
                        <a:rPr lang="en-US" dirty="0" smtClean="0"/>
                        <a:t>/</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Palatals</a:t>
                      </a:r>
                      <a:endParaRPr lang="en-US" dirty="0"/>
                    </a:p>
                  </a:txBody>
                  <a:tcPr/>
                </a:tc>
                <a:tc>
                  <a:txBody>
                    <a:bodyPr/>
                    <a:lstStyle/>
                    <a:p>
                      <a:pPr algn="ctr"/>
                      <a:r>
                        <a:rPr lang="en-US" dirty="0" smtClean="0"/>
                        <a:t>100%</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David</a:t>
            </a:r>
            <a:endParaRPr lang="en-US" dirty="0"/>
          </a:p>
        </p:txBody>
      </p:sp>
      <p:sp>
        <p:nvSpPr>
          <p:cNvPr id="3" name="Content Placeholder 2"/>
          <p:cNvSpPr>
            <a:spLocks noGrp="1"/>
          </p:cNvSpPr>
          <p:nvPr>
            <p:ph idx="1"/>
          </p:nvPr>
        </p:nvSpPr>
        <p:spPr/>
        <p:txBody>
          <a:bodyPr>
            <a:normAutofit/>
          </a:bodyPr>
          <a:lstStyle/>
          <a:p>
            <a:r>
              <a:rPr lang="en-US" dirty="0" smtClean="0"/>
              <a:t>Age 4:10</a:t>
            </a:r>
          </a:p>
          <a:p>
            <a:r>
              <a:rPr lang="en-US" dirty="0" smtClean="0"/>
              <a:t>1.5 years previous </a:t>
            </a:r>
            <a:r>
              <a:rPr lang="en-US" dirty="0" err="1" smtClean="0"/>
              <a:t>tx</a:t>
            </a:r>
            <a:r>
              <a:rPr lang="en-US" dirty="0" smtClean="0"/>
              <a:t>: worked final consonants to sentences, /</a:t>
            </a:r>
            <a:r>
              <a:rPr lang="en-US" dirty="0" err="1" smtClean="0"/>
              <a:t>k</a:t>
            </a:r>
            <a:r>
              <a:rPr lang="en-US" dirty="0" smtClean="0"/>
              <a:t>/ in isolation</a:t>
            </a:r>
          </a:p>
          <a:p>
            <a:r>
              <a:rPr lang="en-US" dirty="0" smtClean="0"/>
              <a:t>Poorly intelligible, glottal stops for nearly all medial phonemes</a:t>
            </a:r>
          </a:p>
          <a:p>
            <a:r>
              <a:rPr lang="en-US" dirty="0" smtClean="0"/>
              <a:t>Poor </a:t>
            </a:r>
            <a:r>
              <a:rPr lang="en-US" dirty="0" err="1" smtClean="0"/>
              <a:t>stimulability</a:t>
            </a:r>
            <a:endParaRPr lang="en-US" dirty="0" smtClean="0"/>
          </a:p>
          <a:p>
            <a:r>
              <a:rPr lang="en-US" dirty="0" smtClean="0"/>
              <a:t>Very active!</a:t>
            </a:r>
          </a:p>
          <a:p>
            <a:r>
              <a:rPr lang="en-US" dirty="0" smtClean="0"/>
              <a:t>Intelligibility jump age 5:3</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errors</a:t>
            </a:r>
            <a:endParaRPr lang="en-US" dirty="0"/>
          </a:p>
        </p:txBody>
      </p:sp>
      <p:sp>
        <p:nvSpPr>
          <p:cNvPr id="3" name="Content Placeholder 2"/>
          <p:cNvSpPr>
            <a:spLocks noGrp="1"/>
          </p:cNvSpPr>
          <p:nvPr>
            <p:ph idx="1"/>
          </p:nvPr>
        </p:nvSpPr>
        <p:spPr>
          <a:xfrm>
            <a:off x="457199" y="1600200"/>
            <a:ext cx="8419331" cy="5040360"/>
          </a:xfrm>
        </p:spPr>
        <p:txBody>
          <a:bodyPr>
            <a:normAutofit/>
          </a:bodyPr>
          <a:lstStyle/>
          <a:p>
            <a:r>
              <a:rPr lang="en-US" dirty="0"/>
              <a:t>Tests are for identifying </a:t>
            </a:r>
            <a:r>
              <a:rPr lang="en-US" dirty="0" smtClean="0"/>
              <a:t>disability</a:t>
            </a:r>
          </a:p>
          <a:p>
            <a:pPr lvl="1"/>
            <a:r>
              <a:rPr lang="en-US" dirty="0" smtClean="0"/>
              <a:t>Avoid teaching to the test</a:t>
            </a:r>
          </a:p>
          <a:p>
            <a:pPr lvl="1"/>
            <a:r>
              <a:rPr lang="en-US" dirty="0" smtClean="0"/>
              <a:t>Not very helpful anyway</a:t>
            </a:r>
          </a:p>
          <a:p>
            <a:r>
              <a:rPr lang="en-US" dirty="0" smtClean="0"/>
              <a:t>Play and listen, take notes</a:t>
            </a:r>
          </a:p>
          <a:p>
            <a:r>
              <a:rPr lang="en-US" dirty="0" smtClean="0"/>
              <a:t>Put parents to work if kid doesn’t cooperate</a:t>
            </a:r>
          </a:p>
          <a:p>
            <a:pPr lvl="1"/>
            <a:r>
              <a:rPr lang="en-US" dirty="0" smtClean="0"/>
              <a:t>Video recording, audio recording, notes</a:t>
            </a:r>
          </a:p>
          <a:p>
            <a:r>
              <a:rPr lang="en-US" dirty="0" smtClean="0"/>
              <a:t>Full analysis not necessary</a:t>
            </a:r>
          </a:p>
          <a:p>
            <a:pPr lvl="1"/>
            <a:r>
              <a:rPr lang="en-US" dirty="0" smtClean="0"/>
              <a:t>First look for absence of primary patterns (slide 11)</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 progress in conversation</a:t>
            </a:r>
            <a:endParaRPr lang="en-US" dirty="0"/>
          </a:p>
        </p:txBody>
      </p:sp>
      <p:graphicFrame>
        <p:nvGraphicFramePr>
          <p:cNvPr id="5" name="Content Placeholder 4"/>
          <p:cNvGraphicFramePr>
            <a:graphicFrameLocks noGrp="1"/>
          </p:cNvGraphicFramePr>
          <p:nvPr>
            <p:ph sz="half" idx="1"/>
          </p:nvPr>
        </p:nvGraphicFramePr>
        <p:xfrm>
          <a:off x="457200" y="1600200"/>
          <a:ext cx="4038600" cy="370840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a:t>
                      </a:r>
                      <a:r>
                        <a:rPr lang="en-US" baseline="0" dirty="0" smtClean="0"/>
                        <a:t> Pattern</a:t>
                      </a:r>
                      <a:endParaRPr lang="en-US" dirty="0"/>
                    </a:p>
                  </a:txBody>
                  <a:tcPr/>
                </a:tc>
                <a:tc>
                  <a:txBody>
                    <a:bodyPr/>
                    <a:lstStyle/>
                    <a:p>
                      <a:pPr algn="ctr"/>
                      <a:r>
                        <a:rPr lang="en-US" dirty="0" smtClean="0"/>
                        <a:t>Occurrence</a:t>
                      </a:r>
                      <a:endParaRPr lang="en-US" dirty="0"/>
                    </a:p>
                  </a:txBody>
                  <a:tcPr/>
                </a:tc>
              </a:tr>
              <a:tr h="370840">
                <a:tc>
                  <a:txBody>
                    <a:bodyPr/>
                    <a:lstStyle/>
                    <a:p>
                      <a:pPr algn="ctr"/>
                      <a:r>
                        <a:rPr lang="en-US" dirty="0" smtClean="0"/>
                        <a:t>Final consonants</a:t>
                      </a:r>
                      <a:endParaRPr lang="en-US" dirty="0"/>
                    </a:p>
                  </a:txBody>
                  <a:tcPr/>
                </a:tc>
                <a:tc>
                  <a:txBody>
                    <a:bodyPr/>
                    <a:lstStyle/>
                    <a:p>
                      <a:pPr algn="ctr"/>
                      <a:r>
                        <a:rPr lang="en-US" dirty="0" smtClean="0"/>
                        <a:t>80%</a:t>
                      </a:r>
                      <a:endParaRPr lang="en-US" dirty="0"/>
                    </a:p>
                  </a:txBody>
                  <a:tcPr/>
                </a:tc>
              </a:tr>
              <a:tr h="370840">
                <a:tc>
                  <a:txBody>
                    <a:bodyPr/>
                    <a:lstStyle/>
                    <a:p>
                      <a:pPr algn="ctr"/>
                      <a:r>
                        <a:rPr lang="en-US" dirty="0" smtClean="0"/>
                        <a:t>A-P contrast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err="1" smtClean="0"/>
                        <a:t>Stridents</a:t>
                      </a:r>
                      <a:endParaRPr lang="en-US" dirty="0"/>
                    </a:p>
                  </a:txBody>
                  <a:tcPr/>
                </a:tc>
                <a:tc>
                  <a:txBody>
                    <a:bodyPr/>
                    <a:lstStyle/>
                    <a:p>
                      <a:pPr algn="ctr"/>
                      <a:r>
                        <a:rPr lang="en-US" dirty="0" smtClean="0"/>
                        <a:t>40%</a:t>
                      </a:r>
                      <a:endParaRPr lang="en-US" dirty="0"/>
                    </a:p>
                  </a:txBody>
                  <a:tcPr/>
                </a:tc>
              </a:tr>
              <a:tr h="370840">
                <a:tc>
                  <a:txBody>
                    <a:bodyPr/>
                    <a:lstStyle/>
                    <a:p>
                      <a:pPr algn="ctr"/>
                      <a:r>
                        <a:rPr lang="en-US" dirty="0" smtClean="0"/>
                        <a:t>/</a:t>
                      </a:r>
                      <a:r>
                        <a:rPr lang="en-US" dirty="0" err="1" smtClean="0"/>
                        <a:t>s</a:t>
                      </a:r>
                      <a:r>
                        <a:rPr lang="en-US" dirty="0" smtClean="0"/>
                        <a:t>/</a:t>
                      </a:r>
                      <a:r>
                        <a:rPr lang="en-US" baseline="0" dirty="0" smtClean="0"/>
                        <a:t> clusters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Other clusters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Liquid</a:t>
                      </a:r>
                      <a:r>
                        <a:rPr lang="en-US" baseline="0" dirty="0" smtClean="0"/>
                        <a:t> /</a:t>
                      </a:r>
                      <a:r>
                        <a:rPr lang="en-US" baseline="0" dirty="0" err="1" smtClean="0"/>
                        <a:t>l</a:t>
                      </a:r>
                      <a:r>
                        <a:rPr lang="en-US" baseline="0"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baseline="0" dirty="0" smtClean="0"/>
                        <a:t>Liquid /</a:t>
                      </a:r>
                      <a:r>
                        <a:rPr lang="en-US" baseline="0" dirty="0" err="1" smtClean="0"/>
                        <a:t>r</a:t>
                      </a:r>
                      <a:r>
                        <a:rPr lang="en-US" baseline="0" dirty="0" smtClean="0"/>
                        <a:t>/</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Voicing</a:t>
                      </a:r>
                      <a:r>
                        <a:rPr lang="en-US" baseline="0" dirty="0" smtClean="0"/>
                        <a:t> contrast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Palatals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bl>
          </a:graphicData>
        </a:graphic>
      </p:graphicFrame>
      <p:graphicFrame>
        <p:nvGraphicFramePr>
          <p:cNvPr id="6" name="Content Placeholder 5"/>
          <p:cNvGraphicFramePr>
            <a:graphicFrameLocks noGrp="1"/>
          </p:cNvGraphicFramePr>
          <p:nvPr>
            <p:ph sz="half" idx="2"/>
          </p:nvPr>
        </p:nvGraphicFramePr>
        <p:xfrm>
          <a:off x="4648200" y="1600200"/>
          <a:ext cx="4038600" cy="370840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a:t>
                      </a:r>
                      <a:r>
                        <a:rPr lang="en-US" baseline="0" dirty="0" smtClean="0"/>
                        <a:t> Pattern</a:t>
                      </a:r>
                      <a:endParaRPr lang="en-US" dirty="0"/>
                    </a:p>
                  </a:txBody>
                  <a:tcPr/>
                </a:tc>
                <a:tc>
                  <a:txBody>
                    <a:bodyPr/>
                    <a:lstStyle/>
                    <a:p>
                      <a:pPr algn="ctr"/>
                      <a:r>
                        <a:rPr lang="en-US" dirty="0" smtClean="0"/>
                        <a:t>Occurrence</a:t>
                      </a:r>
                      <a:endParaRPr lang="en-US" dirty="0"/>
                    </a:p>
                  </a:txBody>
                  <a:tcPr/>
                </a:tc>
              </a:tr>
              <a:tr h="370840">
                <a:tc>
                  <a:txBody>
                    <a:bodyPr/>
                    <a:lstStyle/>
                    <a:p>
                      <a:pPr algn="ctr"/>
                      <a:r>
                        <a:rPr lang="en-US" dirty="0" smtClean="0"/>
                        <a:t>Final consonants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A-P contrast</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err="1" smtClean="0"/>
                        <a:t>Stridents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a:t>
                      </a:r>
                      <a:r>
                        <a:rPr lang="en-US" dirty="0" err="1" smtClean="0"/>
                        <a:t>s</a:t>
                      </a:r>
                      <a:r>
                        <a:rPr lang="en-US" dirty="0" smtClean="0"/>
                        <a:t>/</a:t>
                      </a:r>
                      <a:r>
                        <a:rPr lang="en-US" baseline="0" dirty="0" smtClean="0"/>
                        <a:t> clusters</a:t>
                      </a:r>
                    </a:p>
                  </a:txBody>
                  <a:tcPr/>
                </a:tc>
                <a:tc>
                  <a:txBody>
                    <a:bodyPr/>
                    <a:lstStyle/>
                    <a:p>
                      <a:pPr algn="ctr"/>
                      <a:r>
                        <a:rPr lang="en-US" dirty="0" smtClean="0"/>
                        <a:t>100</a:t>
                      </a:r>
                      <a:r>
                        <a:rPr lang="en-US" dirty="0"/>
                        <a:t>%</a:t>
                      </a:r>
                      <a:endParaRPr lang="en-US" dirty="0" smtClean="0"/>
                    </a:p>
                  </a:txBody>
                  <a:tcPr/>
                </a:tc>
              </a:tr>
              <a:tr h="370840">
                <a:tc>
                  <a:txBody>
                    <a:bodyPr/>
                    <a:lstStyle/>
                    <a:p>
                      <a:pPr algn="ctr"/>
                      <a:r>
                        <a:rPr lang="en-US" dirty="0" smtClean="0"/>
                        <a:t>Other clusters</a:t>
                      </a:r>
                      <a:endParaRPr lang="en-US" dirty="0"/>
                    </a:p>
                  </a:txBody>
                  <a:tcPr/>
                </a:tc>
                <a:tc>
                  <a:txBody>
                    <a:bodyPr/>
                    <a:lstStyle/>
                    <a:p>
                      <a:pPr algn="ctr"/>
                      <a:r>
                        <a:rPr lang="en-US" dirty="0" smtClean="0"/>
                        <a:t>80%</a:t>
                      </a:r>
                      <a:endParaRPr lang="en-US" dirty="0"/>
                    </a:p>
                  </a:txBody>
                  <a:tcPr/>
                </a:tc>
              </a:tr>
              <a:tr h="370840">
                <a:tc>
                  <a:txBody>
                    <a:bodyPr/>
                    <a:lstStyle/>
                    <a:p>
                      <a:pPr algn="ctr"/>
                      <a:r>
                        <a:rPr lang="en-US" dirty="0" smtClean="0"/>
                        <a:t>Liquid /</a:t>
                      </a:r>
                      <a:r>
                        <a:rPr lang="en-US" dirty="0" err="1" smtClean="0"/>
                        <a:t>l</a:t>
                      </a:r>
                      <a:r>
                        <a:rPr lang="en-US" dirty="0" smtClean="0"/>
                        <a:t>/</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Liquid /</a:t>
                      </a:r>
                      <a:r>
                        <a:rPr lang="en-US" dirty="0" err="1" smtClean="0"/>
                        <a:t>r</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Voicing</a:t>
                      </a:r>
                      <a:r>
                        <a:rPr lang="en-US" baseline="0" dirty="0" smtClean="0"/>
                        <a:t> contrast</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Palatals</a:t>
                      </a:r>
                      <a:endParaRPr lang="en-US" dirty="0"/>
                    </a:p>
                  </a:txBody>
                  <a:tcPr/>
                </a:tc>
                <a:tc>
                  <a:txBody>
                    <a:bodyPr/>
                    <a:lstStyle/>
                    <a:p>
                      <a:pPr algn="ctr"/>
                      <a:r>
                        <a:rPr lang="en-US" dirty="0" smtClean="0"/>
                        <a:t>80%</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t>
            </a:r>
            <a:r>
              <a:rPr lang="en-US" dirty="0" err="1" smtClean="0"/>
              <a:t>Carly</a:t>
            </a:r>
            <a:endParaRPr lang="en-US" dirty="0"/>
          </a:p>
        </p:txBody>
      </p:sp>
      <p:sp>
        <p:nvSpPr>
          <p:cNvPr id="3" name="Content Placeholder 2"/>
          <p:cNvSpPr>
            <a:spLocks noGrp="1"/>
          </p:cNvSpPr>
          <p:nvPr>
            <p:ph idx="1"/>
          </p:nvPr>
        </p:nvSpPr>
        <p:spPr>
          <a:xfrm>
            <a:off x="457200" y="1600200"/>
            <a:ext cx="8229600" cy="4967371"/>
          </a:xfrm>
        </p:spPr>
        <p:txBody>
          <a:bodyPr>
            <a:normAutofit/>
          </a:bodyPr>
          <a:lstStyle/>
          <a:p>
            <a:r>
              <a:rPr lang="en-US" dirty="0" smtClean="0"/>
              <a:t>Began Cycles age 4:4</a:t>
            </a:r>
          </a:p>
          <a:p>
            <a:r>
              <a:rPr lang="en-US" dirty="0" smtClean="0"/>
              <a:t>No previous </a:t>
            </a:r>
            <a:r>
              <a:rPr lang="en-US" dirty="0" err="1" smtClean="0"/>
              <a:t>tx</a:t>
            </a:r>
            <a:endParaRPr lang="en-US" dirty="0" smtClean="0"/>
          </a:p>
          <a:p>
            <a:r>
              <a:rPr lang="en-US" dirty="0" smtClean="0"/>
              <a:t>Selective </a:t>
            </a:r>
            <a:r>
              <a:rPr lang="en-US" dirty="0" err="1" smtClean="0"/>
              <a:t>mutism</a:t>
            </a:r>
            <a:endParaRPr lang="en-US" dirty="0" smtClean="0"/>
          </a:p>
          <a:p>
            <a:r>
              <a:rPr lang="en-US" dirty="0" smtClean="0"/>
              <a:t>Mom does all treatment with my guidance</a:t>
            </a:r>
          </a:p>
          <a:p>
            <a:pPr lvl="1"/>
            <a:r>
              <a:rPr lang="en-US" dirty="0" smtClean="0"/>
              <a:t>Home visits to teach mom, email</a:t>
            </a:r>
          </a:p>
          <a:p>
            <a:pPr lvl="1"/>
            <a:r>
              <a:rPr lang="en-US" dirty="0"/>
              <a:t>S</a:t>
            </a:r>
            <a:r>
              <a:rPr lang="en-US" dirty="0" smtClean="0"/>
              <a:t>mall sessions throughout the week</a:t>
            </a:r>
          </a:p>
          <a:p>
            <a:r>
              <a:rPr lang="en-US" dirty="0" smtClean="0"/>
              <a:t>Pals services for personal/social</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Carly’s</a:t>
            </a:r>
            <a:r>
              <a:rPr lang="en-US" dirty="0" smtClean="0"/>
              <a:t> progress in conversation</a:t>
            </a:r>
            <a:endParaRPr lang="en-US" dirty="0"/>
          </a:p>
        </p:txBody>
      </p:sp>
      <p:graphicFrame>
        <p:nvGraphicFramePr>
          <p:cNvPr id="5" name="Content Placeholder 4"/>
          <p:cNvGraphicFramePr>
            <a:graphicFrameLocks noGrp="1"/>
          </p:cNvGraphicFramePr>
          <p:nvPr>
            <p:ph sz="half" idx="1"/>
          </p:nvPr>
        </p:nvGraphicFramePr>
        <p:xfrm>
          <a:off x="457200" y="1600200"/>
          <a:ext cx="4038600" cy="333756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a:t>
                      </a:r>
                      <a:r>
                        <a:rPr lang="en-US" baseline="0" dirty="0" smtClean="0"/>
                        <a:t> Pattern</a:t>
                      </a:r>
                      <a:endParaRPr lang="en-US" dirty="0"/>
                    </a:p>
                  </a:txBody>
                  <a:tcPr/>
                </a:tc>
                <a:tc>
                  <a:txBody>
                    <a:bodyPr/>
                    <a:lstStyle/>
                    <a:p>
                      <a:pPr algn="ctr"/>
                      <a:r>
                        <a:rPr lang="en-US" dirty="0" smtClean="0"/>
                        <a:t>Occurrence</a:t>
                      </a:r>
                      <a:endParaRPr lang="en-US" dirty="0"/>
                    </a:p>
                  </a:txBody>
                  <a:tcPr/>
                </a:tc>
              </a:tr>
              <a:tr h="370840">
                <a:tc>
                  <a:txBody>
                    <a:bodyPr/>
                    <a:lstStyle/>
                    <a:p>
                      <a:pPr algn="ctr"/>
                      <a:r>
                        <a:rPr lang="en-US" dirty="0" smtClean="0"/>
                        <a:t>Final consonants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A-P contrast</a:t>
                      </a:r>
                      <a:endParaRPr lang="en-US" dirty="0"/>
                    </a:p>
                  </a:txBody>
                  <a:tcPr/>
                </a:tc>
                <a:tc>
                  <a:txBody>
                    <a:bodyPr/>
                    <a:lstStyle/>
                    <a:p>
                      <a:pPr algn="ctr"/>
                      <a:r>
                        <a:rPr lang="en-US" dirty="0" smtClean="0"/>
                        <a:t>0%</a:t>
                      </a:r>
                      <a:endParaRPr lang="en-US" dirty="0"/>
                    </a:p>
                  </a:txBody>
                  <a:tcPr/>
                </a:tc>
              </a:tr>
              <a:tr h="370840">
                <a:tc>
                  <a:txBody>
                    <a:bodyPr/>
                    <a:lstStyle/>
                    <a:p>
                      <a:pPr algn="ctr"/>
                      <a:r>
                        <a:rPr lang="en-US" dirty="0" err="1" smtClean="0"/>
                        <a:t>Stridents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40%</a:t>
                      </a:r>
                    </a:p>
                  </a:txBody>
                  <a:tcPr/>
                </a:tc>
              </a:tr>
              <a:tr h="370840">
                <a:tc>
                  <a:txBody>
                    <a:bodyPr/>
                    <a:lstStyle/>
                    <a:p>
                      <a:pPr algn="ctr"/>
                      <a:r>
                        <a:rPr lang="en-US" dirty="0" smtClean="0"/>
                        <a:t>/</a:t>
                      </a:r>
                      <a:r>
                        <a:rPr lang="en-US" dirty="0" err="1" smtClean="0"/>
                        <a:t>s</a:t>
                      </a:r>
                      <a:r>
                        <a:rPr lang="en-US" dirty="0" smtClean="0"/>
                        <a:t>/ clusters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Other clusters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Liquid /</a:t>
                      </a:r>
                      <a:r>
                        <a:rPr lang="en-US" dirty="0" err="1" smtClean="0"/>
                        <a:t>l</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Liquid /</a:t>
                      </a:r>
                      <a:r>
                        <a:rPr lang="en-US" dirty="0" err="1" smtClean="0"/>
                        <a:t>r</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Voicing</a:t>
                      </a:r>
                      <a:r>
                        <a:rPr lang="en-US" baseline="0" dirty="0" smtClean="0"/>
                        <a:t> contrast</a:t>
                      </a:r>
                      <a:endParaRPr lang="en-US" dirty="0"/>
                    </a:p>
                  </a:txBody>
                  <a:tcPr/>
                </a:tc>
                <a:tc>
                  <a:txBody>
                    <a:bodyPr/>
                    <a:lstStyle/>
                    <a:p>
                      <a:pPr algn="ctr"/>
                      <a:r>
                        <a:rPr lang="en-US" dirty="0" smtClean="0"/>
                        <a:t>0%</a:t>
                      </a:r>
                      <a:endParaRPr lang="en-US" dirty="0"/>
                    </a:p>
                  </a:txBody>
                  <a:tcPr/>
                </a:tc>
              </a:tr>
            </a:tbl>
          </a:graphicData>
        </a:graphic>
      </p:graphicFrame>
      <p:graphicFrame>
        <p:nvGraphicFramePr>
          <p:cNvPr id="6" name="Content Placeholder 5"/>
          <p:cNvGraphicFramePr>
            <a:graphicFrameLocks noGrp="1"/>
          </p:cNvGraphicFramePr>
          <p:nvPr>
            <p:ph sz="half" idx="2"/>
          </p:nvPr>
        </p:nvGraphicFramePr>
        <p:xfrm>
          <a:off x="4648200" y="1600200"/>
          <a:ext cx="4038600" cy="333756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a:t>
                      </a:r>
                      <a:r>
                        <a:rPr lang="en-US" baseline="0" dirty="0" smtClean="0"/>
                        <a:t> Pattern</a:t>
                      </a:r>
                      <a:endParaRPr lang="en-US" dirty="0"/>
                    </a:p>
                  </a:txBody>
                  <a:tcPr/>
                </a:tc>
                <a:tc>
                  <a:txBody>
                    <a:bodyPr/>
                    <a:lstStyle/>
                    <a:p>
                      <a:pPr algn="ctr"/>
                      <a:r>
                        <a:rPr lang="en-US" dirty="0" smtClean="0"/>
                        <a:t>Occurrence</a:t>
                      </a:r>
                      <a:endParaRPr lang="en-US" dirty="0"/>
                    </a:p>
                  </a:txBody>
                  <a:tcPr/>
                </a:tc>
              </a:tr>
              <a:tr h="370840">
                <a:tc>
                  <a:txBody>
                    <a:bodyPr/>
                    <a:lstStyle/>
                    <a:p>
                      <a:pPr algn="ctr"/>
                      <a:r>
                        <a:rPr lang="en-US" dirty="0" smtClean="0"/>
                        <a:t>Final consonants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A-P contrast</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err="1" smtClean="0"/>
                        <a:t>Stridents</a:t>
                      </a:r>
                      <a:endParaRPr lang="en-US" dirty="0"/>
                    </a:p>
                  </a:txBody>
                  <a:tcPr/>
                </a:tc>
                <a:tc>
                  <a:txBody>
                    <a:bodyPr/>
                    <a:lstStyle/>
                    <a:p>
                      <a:pPr algn="ctr"/>
                      <a:r>
                        <a:rPr lang="en-US" baseline="0" dirty="0" smtClean="0"/>
                        <a:t>60%</a:t>
                      </a:r>
                      <a:endParaRPr lang="en-US" dirty="0"/>
                    </a:p>
                  </a:txBody>
                  <a:tcPr/>
                </a:tc>
              </a:tr>
              <a:tr h="370840">
                <a:tc>
                  <a:txBody>
                    <a:bodyPr/>
                    <a:lstStyle/>
                    <a:p>
                      <a:pPr algn="ctr"/>
                      <a:r>
                        <a:rPr lang="en-US" dirty="0" smtClean="0"/>
                        <a:t>/</a:t>
                      </a:r>
                      <a:r>
                        <a:rPr lang="en-US" dirty="0" err="1" smtClean="0"/>
                        <a:t>s</a:t>
                      </a:r>
                      <a:r>
                        <a:rPr lang="en-US" dirty="0" smtClean="0"/>
                        <a:t>/ clusters</a:t>
                      </a:r>
                      <a:endParaRPr lang="en-US" dirty="0"/>
                    </a:p>
                  </a:txBody>
                  <a:tcPr/>
                </a:tc>
                <a:tc>
                  <a:txBody>
                    <a:bodyPr/>
                    <a:lstStyle/>
                    <a:p>
                      <a:pPr algn="ctr"/>
                      <a:r>
                        <a:rPr lang="en-US" dirty="0" smtClean="0"/>
                        <a:t>40%</a:t>
                      </a:r>
                      <a:endParaRPr lang="en-US" dirty="0"/>
                    </a:p>
                  </a:txBody>
                  <a:tcPr/>
                </a:tc>
              </a:tr>
              <a:tr h="370840">
                <a:tc>
                  <a:txBody>
                    <a:bodyPr/>
                    <a:lstStyle/>
                    <a:p>
                      <a:pPr algn="ctr"/>
                      <a:r>
                        <a:rPr lang="en-US" dirty="0" smtClean="0"/>
                        <a:t>Other clusters</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Liquid /</a:t>
                      </a:r>
                      <a:r>
                        <a:rPr lang="en-US" dirty="0" err="1" smtClean="0"/>
                        <a:t>l</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Liquid /</a:t>
                      </a:r>
                      <a:r>
                        <a:rPr lang="en-US" dirty="0" err="1" smtClean="0"/>
                        <a:t>r</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Voicing</a:t>
                      </a:r>
                      <a:r>
                        <a:rPr lang="en-US" baseline="0" dirty="0" smtClean="0"/>
                        <a:t> contrast</a:t>
                      </a:r>
                      <a:endParaRPr lang="en-US" dirty="0"/>
                    </a:p>
                  </a:txBody>
                  <a:tcPr/>
                </a:tc>
                <a:tc>
                  <a:txBody>
                    <a:bodyPr/>
                    <a:lstStyle/>
                    <a:p>
                      <a:pPr algn="ctr"/>
                      <a:r>
                        <a:rPr lang="en-US" dirty="0" smtClean="0"/>
                        <a:t>40%</a:t>
                      </a:r>
                      <a:endParaRPr lang="en-US" dirty="0"/>
                    </a:p>
                  </a:txBody>
                  <a:tcPr/>
                </a:tc>
              </a:tr>
            </a:tbl>
          </a:graphicData>
        </a:graphic>
      </p:graphicFrame>
      <p:sp>
        <p:nvSpPr>
          <p:cNvPr id="4" name="TextBox 3"/>
          <p:cNvSpPr txBox="1"/>
          <p:nvPr/>
        </p:nvSpPr>
        <p:spPr>
          <a:xfrm>
            <a:off x="746125" y="5588000"/>
            <a:ext cx="4249881" cy="646331"/>
          </a:xfrm>
          <a:prstGeom prst="rect">
            <a:avLst/>
          </a:prstGeom>
          <a:noFill/>
        </p:spPr>
        <p:txBody>
          <a:bodyPr wrap="none" rtlCol="0">
            <a:spAutoFit/>
          </a:bodyPr>
          <a:lstStyle/>
          <a:p>
            <a:r>
              <a:rPr lang="en-US" dirty="0" smtClean="0"/>
              <a:t>Data from 5 months into </a:t>
            </a:r>
            <a:r>
              <a:rPr lang="en-US" dirty="0" err="1" smtClean="0"/>
              <a:t>tx</a:t>
            </a:r>
            <a:endParaRPr lang="en-US" dirty="0" smtClean="0"/>
          </a:p>
          <a:p>
            <a:r>
              <a:rPr lang="en-US" dirty="0" smtClean="0"/>
              <a:t>All at 100% except liquids after 8 months </a:t>
            </a:r>
            <a:r>
              <a:rPr lang="en-US" dirty="0" err="1" smtClean="0"/>
              <a:t>tx</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Michael</a:t>
            </a:r>
            <a:endParaRPr lang="en-US" dirty="0"/>
          </a:p>
        </p:txBody>
      </p:sp>
      <p:sp>
        <p:nvSpPr>
          <p:cNvPr id="3" name="Content Placeholder 2"/>
          <p:cNvSpPr>
            <a:spLocks noGrp="1"/>
          </p:cNvSpPr>
          <p:nvPr>
            <p:ph idx="1"/>
          </p:nvPr>
        </p:nvSpPr>
        <p:spPr/>
        <p:txBody>
          <a:bodyPr>
            <a:normAutofit/>
          </a:bodyPr>
          <a:lstStyle/>
          <a:p>
            <a:r>
              <a:rPr lang="en-US" dirty="0" smtClean="0"/>
              <a:t>Began Cycles age 3:2</a:t>
            </a:r>
          </a:p>
          <a:p>
            <a:r>
              <a:rPr lang="en-US" dirty="0" smtClean="0"/>
              <a:t>No previous </a:t>
            </a:r>
            <a:r>
              <a:rPr lang="en-US" dirty="0" err="1" smtClean="0"/>
              <a:t>tx</a:t>
            </a:r>
            <a:endParaRPr lang="en-US" dirty="0" smtClean="0"/>
          </a:p>
          <a:p>
            <a:r>
              <a:rPr lang="en-US" dirty="0" smtClean="0"/>
              <a:t>Recurrent otitis media through age 3:8</a:t>
            </a:r>
          </a:p>
          <a:p>
            <a:r>
              <a:rPr lang="en-US" dirty="0" smtClean="0"/>
              <a:t>Behavior, attention difficulties</a:t>
            </a:r>
          </a:p>
          <a:p>
            <a:r>
              <a:rPr lang="en-US" dirty="0" smtClean="0"/>
              <a:t>Language processing</a:t>
            </a:r>
          </a:p>
          <a:p>
            <a:r>
              <a:rPr lang="en-US" dirty="0" smtClean="0"/>
              <a:t>Mom sat in on sessions, good follow through at home</a:t>
            </a: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EFE9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Michael’s progress in conversation</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849267199"/>
              </p:ext>
            </p:extLst>
          </p:nvPr>
        </p:nvGraphicFramePr>
        <p:xfrm>
          <a:off x="457200" y="1600200"/>
          <a:ext cx="4038600" cy="333756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a:t>
                      </a:r>
                      <a:r>
                        <a:rPr lang="en-US" baseline="0" dirty="0" smtClean="0"/>
                        <a:t> Pattern</a:t>
                      </a:r>
                      <a:endParaRPr lang="en-US" dirty="0"/>
                    </a:p>
                  </a:txBody>
                  <a:tcPr/>
                </a:tc>
                <a:tc>
                  <a:txBody>
                    <a:bodyPr/>
                    <a:lstStyle/>
                    <a:p>
                      <a:pPr algn="ctr"/>
                      <a:r>
                        <a:rPr lang="en-US" dirty="0" smtClean="0"/>
                        <a:t>Occurrence</a:t>
                      </a:r>
                      <a:endParaRPr lang="en-US" dirty="0"/>
                    </a:p>
                  </a:txBody>
                  <a:tcPr/>
                </a:tc>
              </a:tr>
              <a:tr h="370840">
                <a:tc>
                  <a:txBody>
                    <a:bodyPr/>
                    <a:lstStyle/>
                    <a:p>
                      <a:pPr algn="ctr"/>
                      <a:r>
                        <a:rPr lang="en-US" dirty="0" smtClean="0"/>
                        <a:t>Final consonants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A-P contrast</a:t>
                      </a:r>
                      <a:endParaRPr lang="en-US" dirty="0"/>
                    </a:p>
                  </a:txBody>
                  <a:tcPr/>
                </a:tc>
                <a:tc>
                  <a:txBody>
                    <a:bodyPr/>
                    <a:lstStyle/>
                    <a:p>
                      <a:pPr algn="ctr"/>
                      <a:r>
                        <a:rPr lang="en-US" dirty="0" smtClean="0"/>
                        <a:t>40%</a:t>
                      </a:r>
                      <a:endParaRPr lang="en-US" dirty="0"/>
                    </a:p>
                  </a:txBody>
                  <a:tcPr/>
                </a:tc>
              </a:tr>
              <a:tr h="370840">
                <a:tc>
                  <a:txBody>
                    <a:bodyPr/>
                    <a:lstStyle/>
                    <a:p>
                      <a:pPr algn="ctr"/>
                      <a:r>
                        <a:rPr lang="en-US" dirty="0" err="1" smtClean="0"/>
                        <a:t>Stridents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40%</a:t>
                      </a:r>
                    </a:p>
                  </a:txBody>
                  <a:tcPr/>
                </a:tc>
              </a:tr>
              <a:tr h="370840">
                <a:tc>
                  <a:txBody>
                    <a:bodyPr/>
                    <a:lstStyle/>
                    <a:p>
                      <a:pPr algn="ctr"/>
                      <a:r>
                        <a:rPr lang="en-US" dirty="0" smtClean="0"/>
                        <a:t>/</a:t>
                      </a:r>
                      <a:r>
                        <a:rPr lang="en-US" dirty="0" err="1" smtClean="0"/>
                        <a:t>s</a:t>
                      </a:r>
                      <a:r>
                        <a:rPr lang="en-US" dirty="0" smtClean="0"/>
                        <a:t>/ clusters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Other clusters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Liquid /</a:t>
                      </a:r>
                      <a:r>
                        <a:rPr lang="en-US" dirty="0" err="1" smtClean="0"/>
                        <a:t>l</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Liquid /</a:t>
                      </a:r>
                      <a:r>
                        <a:rPr lang="en-US" dirty="0" err="1" smtClean="0"/>
                        <a:t>r</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pPr algn="ctr"/>
                      <a:r>
                        <a:rPr lang="en-US" dirty="0" smtClean="0"/>
                        <a:t>Voicing</a:t>
                      </a:r>
                      <a:r>
                        <a:rPr lang="en-US" baseline="0" dirty="0" smtClean="0"/>
                        <a:t> contrast</a:t>
                      </a:r>
                      <a:endParaRPr lang="en-US" dirty="0"/>
                    </a:p>
                  </a:txBody>
                  <a:tcPr/>
                </a:tc>
                <a:tc>
                  <a:txBody>
                    <a:bodyPr/>
                    <a:lstStyle/>
                    <a:p>
                      <a:pPr algn="ctr"/>
                      <a:r>
                        <a:rPr lang="en-US" dirty="0" smtClean="0"/>
                        <a:t>0%</a:t>
                      </a:r>
                      <a:endParaRPr lang="en-US" dirty="0"/>
                    </a:p>
                  </a:txBody>
                  <a:tcPr/>
                </a:tc>
              </a:tr>
            </a:tbl>
          </a:graphicData>
        </a:graphic>
      </p:graphicFrame>
      <p:graphicFrame>
        <p:nvGraphicFramePr>
          <p:cNvPr id="6" name="Content Placeholder 5"/>
          <p:cNvGraphicFramePr>
            <a:graphicFrameLocks noGrp="1"/>
          </p:cNvGraphicFramePr>
          <p:nvPr>
            <p:ph sz="half" idx="2"/>
          </p:nvPr>
        </p:nvGraphicFramePr>
        <p:xfrm>
          <a:off x="4648200" y="1600200"/>
          <a:ext cx="4038600" cy="3337560"/>
        </p:xfrm>
        <a:graphic>
          <a:graphicData uri="http://schemas.openxmlformats.org/drawingml/2006/table">
            <a:tbl>
              <a:tblPr firstRow="1" bandRow="1">
                <a:tableStyleId>{5C22544A-7EE6-4342-B048-85BDC9FD1C3A}</a:tableStyleId>
              </a:tblPr>
              <a:tblGrid>
                <a:gridCol w="2019300"/>
                <a:gridCol w="2019300"/>
              </a:tblGrid>
              <a:tr h="370840">
                <a:tc>
                  <a:txBody>
                    <a:bodyPr/>
                    <a:lstStyle/>
                    <a:p>
                      <a:pPr algn="ctr"/>
                      <a:r>
                        <a:rPr lang="en-US" dirty="0" smtClean="0"/>
                        <a:t>Target</a:t>
                      </a:r>
                      <a:r>
                        <a:rPr lang="en-US" baseline="0" dirty="0" smtClean="0"/>
                        <a:t> Pattern</a:t>
                      </a:r>
                      <a:endParaRPr lang="en-US" dirty="0"/>
                    </a:p>
                  </a:txBody>
                  <a:tcPr/>
                </a:tc>
                <a:tc>
                  <a:txBody>
                    <a:bodyPr/>
                    <a:lstStyle/>
                    <a:p>
                      <a:pPr algn="ctr"/>
                      <a:r>
                        <a:rPr lang="en-US" dirty="0" smtClean="0"/>
                        <a:t>Occurrence</a:t>
                      </a:r>
                      <a:endParaRPr lang="en-US" dirty="0"/>
                    </a:p>
                  </a:txBody>
                  <a:tcPr/>
                </a:tc>
              </a:tr>
              <a:tr h="370840">
                <a:tc>
                  <a:txBody>
                    <a:bodyPr/>
                    <a:lstStyle/>
                    <a:p>
                      <a:pPr algn="ctr"/>
                      <a:r>
                        <a:rPr lang="en-US" dirty="0" smtClean="0"/>
                        <a:t>Final consonants</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A-P contrast</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err="1" smtClean="0"/>
                        <a:t>Stridents</a:t>
                      </a:r>
                      <a:endParaRPr lang="en-US" dirty="0"/>
                    </a:p>
                  </a:txBody>
                  <a:tcPr/>
                </a:tc>
                <a:tc>
                  <a:txBody>
                    <a:bodyPr/>
                    <a:lstStyle/>
                    <a:p>
                      <a:pPr algn="ctr"/>
                      <a:r>
                        <a:rPr lang="en-US" baseline="0" dirty="0" smtClean="0"/>
                        <a:t>60%</a:t>
                      </a:r>
                      <a:endParaRPr lang="en-US" dirty="0"/>
                    </a:p>
                  </a:txBody>
                  <a:tcPr/>
                </a:tc>
              </a:tr>
              <a:tr h="370840">
                <a:tc>
                  <a:txBody>
                    <a:bodyPr/>
                    <a:lstStyle/>
                    <a:p>
                      <a:pPr algn="ctr"/>
                      <a:r>
                        <a:rPr lang="en-US" dirty="0" smtClean="0"/>
                        <a:t>/</a:t>
                      </a:r>
                      <a:r>
                        <a:rPr lang="en-US" dirty="0" err="1" smtClean="0"/>
                        <a:t>s</a:t>
                      </a:r>
                      <a:r>
                        <a:rPr lang="en-US" dirty="0" smtClean="0"/>
                        <a:t>/ clusters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Other clusters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Liquid /</a:t>
                      </a:r>
                      <a:r>
                        <a:rPr lang="en-US" dirty="0" err="1" smtClean="0"/>
                        <a:t>l</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a:t>
                      </a:r>
                    </a:p>
                  </a:txBody>
                  <a:tcPr/>
                </a:tc>
              </a:tr>
              <a:tr h="370840">
                <a:tc>
                  <a:txBody>
                    <a:bodyPr/>
                    <a:lstStyle/>
                    <a:p>
                      <a:pPr algn="ctr"/>
                      <a:r>
                        <a:rPr lang="en-US" dirty="0" smtClean="0"/>
                        <a:t>Liquid /</a:t>
                      </a:r>
                      <a:r>
                        <a:rPr lang="en-US" dirty="0" err="1" smtClean="0"/>
                        <a:t>r</a:t>
                      </a:r>
                      <a:r>
                        <a:rPr lang="en-US" dirty="0" smtClean="0"/>
                        <a:t>/</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pPr algn="ctr"/>
                      <a:r>
                        <a:rPr lang="en-US" dirty="0" smtClean="0"/>
                        <a:t>Voicing</a:t>
                      </a:r>
                      <a:r>
                        <a:rPr lang="en-US" baseline="0" dirty="0" smtClean="0"/>
                        <a:t> contrast</a:t>
                      </a:r>
                      <a:endParaRPr lang="en-US" dirty="0"/>
                    </a:p>
                  </a:txBody>
                  <a:tcPr/>
                </a:tc>
                <a:tc>
                  <a:txBody>
                    <a:bodyPr/>
                    <a:lstStyle/>
                    <a:p>
                      <a:pPr algn="ctr"/>
                      <a:r>
                        <a:rPr lang="en-US" dirty="0" smtClean="0"/>
                        <a:t>60%</a:t>
                      </a:r>
                      <a:endParaRPr lang="en-US" dirty="0"/>
                    </a:p>
                  </a:txBody>
                  <a:tcPr/>
                </a:tc>
              </a:tr>
            </a:tbl>
          </a:graphicData>
        </a:graphic>
      </p:graphicFrame>
      <p:sp>
        <p:nvSpPr>
          <p:cNvPr id="3" name="TextBox 2"/>
          <p:cNvSpPr txBox="1"/>
          <p:nvPr/>
        </p:nvSpPr>
        <p:spPr>
          <a:xfrm>
            <a:off x="746125" y="5492750"/>
            <a:ext cx="8369862" cy="923330"/>
          </a:xfrm>
          <a:prstGeom prst="rect">
            <a:avLst/>
          </a:prstGeom>
          <a:noFill/>
        </p:spPr>
        <p:txBody>
          <a:bodyPr wrap="none" rtlCol="0">
            <a:spAutoFit/>
          </a:bodyPr>
          <a:lstStyle/>
          <a:p>
            <a:r>
              <a:rPr lang="en-US" dirty="0" smtClean="0"/>
              <a:t>Data from 4 months into </a:t>
            </a:r>
            <a:r>
              <a:rPr lang="en-US" dirty="0" err="1" smtClean="0"/>
              <a:t>tx</a:t>
            </a:r>
            <a:endParaRPr lang="en-US" dirty="0" smtClean="0"/>
          </a:p>
          <a:p>
            <a:r>
              <a:rPr lang="en-US" dirty="0" smtClean="0"/>
              <a:t>All at 100% except other clusters after 10 months </a:t>
            </a:r>
            <a:r>
              <a:rPr lang="en-US" dirty="0" err="1" smtClean="0"/>
              <a:t>tx</a:t>
            </a:r>
            <a:endParaRPr lang="en-US" dirty="0" smtClean="0"/>
          </a:p>
          <a:p>
            <a:r>
              <a:rPr lang="en-US" dirty="0" smtClean="0"/>
              <a:t>Every speech sound correct including complex consonant sequences after 14 months </a:t>
            </a:r>
            <a:r>
              <a:rPr lang="en-US" dirty="0" err="1" smtClean="0"/>
              <a:t>tx</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Dismissal</a:t>
            </a:r>
            <a:endParaRPr lang="en-US" dirty="0"/>
          </a:p>
        </p:txBody>
      </p:sp>
      <p:sp>
        <p:nvSpPr>
          <p:cNvPr id="3" name="Content Placeholder 2"/>
          <p:cNvSpPr>
            <a:spLocks noGrp="1"/>
          </p:cNvSpPr>
          <p:nvPr>
            <p:ph idx="1"/>
          </p:nvPr>
        </p:nvSpPr>
        <p:spPr/>
        <p:txBody>
          <a:bodyPr/>
          <a:lstStyle/>
          <a:p>
            <a:r>
              <a:rPr lang="en-US" dirty="0" smtClean="0"/>
              <a:t>All deviation percentages of occurrence (except liquids) below 40%</a:t>
            </a:r>
          </a:p>
          <a:p>
            <a:r>
              <a:rPr lang="en-US" dirty="0" smtClean="0"/>
              <a:t>TOMPD (total occurrences of major phonological deviations) on HAPP-3 below 50</a:t>
            </a:r>
          </a:p>
          <a:p>
            <a:r>
              <a:rPr lang="en-US" dirty="0" smtClean="0"/>
              <a:t>Probably need to continue phonological skills training</a:t>
            </a:r>
          </a:p>
          <a:p>
            <a:r>
              <a:rPr lang="en-US" dirty="0" smtClean="0"/>
              <a:t>Follow-up after 6 months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last word</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3-6 months to generalize to conversation after fluent productions at word level</a:t>
            </a:r>
          </a:p>
          <a:p>
            <a:r>
              <a:rPr lang="en-US" dirty="0" smtClean="0"/>
              <a:t>Key is to KEEP MOVING ON</a:t>
            </a:r>
          </a:p>
          <a:p>
            <a:r>
              <a:rPr lang="en-US" dirty="0" smtClean="0"/>
              <a:t>Don’t get stuck on something they haven’t generalized</a:t>
            </a:r>
          </a:p>
          <a:p>
            <a:r>
              <a:rPr lang="en-US" dirty="0" smtClean="0"/>
              <a:t>Don’t </a:t>
            </a:r>
            <a:r>
              <a:rPr lang="en-US" smtClean="0"/>
              <a:t>expect Cycles to </a:t>
            </a:r>
            <a:r>
              <a:rPr lang="en-US" dirty="0" smtClean="0"/>
              <a:t>work if you modify it</a:t>
            </a:r>
          </a:p>
          <a:p>
            <a:r>
              <a:rPr lang="en-US" dirty="0" err="1" smtClean="0"/>
              <a:t>myspeechteacher.wikispaces.com</a:t>
            </a:r>
            <a:endParaRPr lang="en-US" dirty="0" smtClean="0"/>
          </a:p>
          <a:p>
            <a:r>
              <a:rPr lang="en-US" dirty="0" err="1" smtClean="0"/>
              <a:t>Listenandtalk@me.com</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 A</a:t>
            </a:r>
            <a:endParaRPr lang="en-US" dirty="0"/>
          </a:p>
        </p:txBody>
      </p:sp>
      <p:sp>
        <p:nvSpPr>
          <p:cNvPr id="3" name="Subtitle 2"/>
          <p:cNvSpPr>
            <a:spLocks noGrp="1"/>
          </p:cNvSpPr>
          <p:nvPr>
            <p:ph type="subTitle" idx="1"/>
          </p:nvPr>
        </p:nvSpPr>
        <p:spPr/>
        <p:txBody>
          <a:bodyPr/>
          <a:lstStyle/>
          <a:p>
            <a:r>
              <a:rPr lang="en-US" dirty="0" smtClean="0"/>
              <a:t>History of</a:t>
            </a:r>
            <a:r>
              <a:rPr lang="en-US" dirty="0"/>
              <a:t> </a:t>
            </a:r>
            <a:r>
              <a:rPr lang="en-US" dirty="0" smtClean="0"/>
              <a:t>Therapy Approaches</a:t>
            </a:r>
          </a:p>
          <a:p>
            <a:r>
              <a:rPr lang="en-US" dirty="0" smtClean="0"/>
              <a:t>from </a:t>
            </a:r>
            <a:r>
              <a:rPr lang="en-US" dirty="0" err="1" smtClean="0"/>
              <a:t>Hodson</a:t>
            </a:r>
            <a:r>
              <a:rPr lang="en-US" dirty="0" smtClean="0"/>
              <a:t> 2010 (see note)</a:t>
            </a:r>
            <a:endParaRPr lang="en-US" dirty="0"/>
          </a:p>
        </p:txBody>
      </p:sp>
    </p:spTree>
    <p:extLst>
      <p:ext uri="{BB962C8B-B14F-4D97-AF65-F5344CB8AC3E}">
        <p14:creationId xmlns:p14="http://schemas.microsoft.com/office/powerpoint/2010/main" val="39683087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Early Approaches</a:t>
            </a:r>
          </a:p>
          <a:p>
            <a:pPr lvl="1"/>
            <a:r>
              <a:rPr lang="en-US" dirty="0" smtClean="0"/>
              <a:t>Phoneme-Oriented Intervention</a:t>
            </a:r>
          </a:p>
          <a:p>
            <a:pPr lvl="1"/>
            <a:r>
              <a:rPr lang="en-US" dirty="0" smtClean="0"/>
              <a:t>Phonetic Placement</a:t>
            </a:r>
          </a:p>
          <a:p>
            <a:pPr lvl="1"/>
            <a:r>
              <a:rPr lang="en-US" dirty="0" smtClean="0"/>
              <a:t>Moto-Kinesthetic</a:t>
            </a:r>
          </a:p>
          <a:p>
            <a:pPr lvl="1"/>
            <a:r>
              <a:rPr lang="en-US" dirty="0" smtClean="0"/>
              <a:t>Stimulus Approach</a:t>
            </a:r>
          </a:p>
          <a:p>
            <a:pPr lvl="1"/>
            <a:r>
              <a:rPr lang="en-US" dirty="0" smtClean="0"/>
              <a:t>Sensory-Motor Approach</a:t>
            </a:r>
          </a:p>
          <a:p>
            <a:pPr lvl="1"/>
            <a:r>
              <a:rPr lang="en-US" dirty="0" smtClean="0"/>
              <a:t>Discrimination Approach</a:t>
            </a:r>
          </a:p>
          <a:p>
            <a:r>
              <a:rPr lang="en-US" dirty="0" smtClean="0"/>
              <a:t>Behavioristic Approaches</a:t>
            </a:r>
          </a:p>
          <a:p>
            <a:r>
              <a:rPr lang="en-US" dirty="0" smtClean="0"/>
              <a:t>Linguistic-Based Approaches</a:t>
            </a:r>
            <a:endParaRPr lang="en-US" dirty="0"/>
          </a:p>
        </p:txBody>
      </p:sp>
    </p:spTree>
    <p:extLst>
      <p:ext uri="{BB962C8B-B14F-4D97-AF65-F5344CB8AC3E}">
        <p14:creationId xmlns:p14="http://schemas.microsoft.com/office/powerpoint/2010/main" val="8923799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Phonetic Placement</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Circa 1927</a:t>
            </a:r>
          </a:p>
          <a:p>
            <a:r>
              <a:rPr lang="en-US" dirty="0" smtClean="0"/>
              <a:t>Emphasis on articulators: tongue and lips</a:t>
            </a:r>
          </a:p>
          <a:p>
            <a:r>
              <a:rPr lang="en-US" dirty="0" smtClean="0"/>
              <a:t>Modification of placement and airflow</a:t>
            </a:r>
          </a:p>
          <a:p>
            <a:r>
              <a:rPr lang="en-US" dirty="0" smtClean="0"/>
              <a:t>Use of diagrams and demonstrations</a:t>
            </a:r>
          </a:p>
          <a:p>
            <a:r>
              <a:rPr lang="en-US" dirty="0" smtClean="0"/>
              <a:t>Assumption (incorrect) that phonemes are always articulated with the same placement</a:t>
            </a:r>
          </a:p>
          <a:p>
            <a:pPr lvl="1"/>
            <a:r>
              <a:rPr lang="en-US" dirty="0" smtClean="0"/>
              <a:t>Neglects </a:t>
            </a:r>
            <a:r>
              <a:rPr lang="en-US" dirty="0" err="1" smtClean="0"/>
              <a:t>coarticulatory</a:t>
            </a:r>
            <a:r>
              <a:rPr lang="en-US" dirty="0" smtClean="0"/>
              <a:t> changes</a:t>
            </a:r>
          </a:p>
          <a:p>
            <a:r>
              <a:rPr lang="en-US" dirty="0" smtClean="0"/>
              <a:t>Poor efficacy</a:t>
            </a:r>
          </a:p>
          <a:p>
            <a:r>
              <a:rPr lang="en-US" dirty="0" smtClean="0"/>
              <a:t>May still be useful in early phases of articulation intervention to demonstrate how a phoneme is produced</a:t>
            </a:r>
            <a:endParaRPr lang="en-US" dirty="0"/>
          </a:p>
        </p:txBody>
      </p:sp>
    </p:spTree>
    <p:extLst>
      <p:ext uri="{BB962C8B-B14F-4D97-AF65-F5344CB8AC3E}">
        <p14:creationId xmlns:p14="http://schemas.microsoft.com/office/powerpoint/2010/main" val="1924814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want?</a:t>
            </a:r>
            <a:endParaRPr lang="en-US" dirty="0"/>
          </a:p>
        </p:txBody>
      </p:sp>
      <p:sp>
        <p:nvSpPr>
          <p:cNvPr id="3" name="Content Placeholder 2"/>
          <p:cNvSpPr>
            <a:spLocks noGrp="1"/>
          </p:cNvSpPr>
          <p:nvPr>
            <p:ph idx="1"/>
          </p:nvPr>
        </p:nvSpPr>
        <p:spPr>
          <a:xfrm>
            <a:off x="457200" y="1382484"/>
            <a:ext cx="8229600" cy="5257800"/>
          </a:xfrm>
        </p:spPr>
        <p:txBody>
          <a:bodyPr/>
          <a:lstStyle/>
          <a:p>
            <a:r>
              <a:rPr lang="en-US" dirty="0" smtClean="0"/>
              <a:t>Cycles terminology focuses not on the deficits, but on what you want the child to do</a:t>
            </a:r>
          </a:p>
          <a:p>
            <a:pPr lvl="1"/>
            <a:r>
              <a:rPr lang="en-US" dirty="0" smtClean="0"/>
              <a:t>Syllable reduction? </a:t>
            </a:r>
            <a:r>
              <a:rPr lang="en-US" i="1" dirty="0" err="1" smtClean="0"/>
              <a:t>Syllableness</a:t>
            </a:r>
            <a:endParaRPr lang="en-US" i="1" dirty="0" smtClean="0"/>
          </a:p>
          <a:p>
            <a:pPr lvl="1"/>
            <a:r>
              <a:rPr lang="en-US" dirty="0" smtClean="0"/>
              <a:t>Initial/final consonant deletion? </a:t>
            </a:r>
            <a:r>
              <a:rPr lang="en-US" i="1" dirty="0" smtClean="0"/>
              <a:t>Singleton consonants, initial and final</a:t>
            </a:r>
          </a:p>
          <a:p>
            <a:pPr lvl="1"/>
            <a:r>
              <a:rPr lang="en-US" dirty="0" smtClean="0"/>
              <a:t>Fronting/backing? </a:t>
            </a:r>
            <a:r>
              <a:rPr lang="en-US" i="1" dirty="0" smtClean="0"/>
              <a:t>Anterior-posterior contrasts</a:t>
            </a:r>
          </a:p>
          <a:p>
            <a:pPr lvl="1"/>
            <a:r>
              <a:rPr lang="en-US" dirty="0" smtClean="0"/>
              <a:t>Cluster reduction? </a:t>
            </a:r>
            <a:r>
              <a:rPr lang="en-US" i="1" dirty="0" smtClean="0"/>
              <a:t>/</a:t>
            </a:r>
            <a:r>
              <a:rPr lang="en-US" i="1" dirty="0" err="1" smtClean="0"/>
              <a:t>s</a:t>
            </a:r>
            <a:r>
              <a:rPr lang="en-US" i="1" dirty="0" smtClean="0"/>
              <a:t>/ clusters</a:t>
            </a:r>
          </a:p>
          <a:p>
            <a:pPr lvl="1"/>
            <a:r>
              <a:rPr lang="en-US" dirty="0" smtClean="0"/>
              <a:t>Liquid gliding? </a:t>
            </a:r>
            <a:r>
              <a:rPr lang="en-US" i="1" dirty="0" smtClean="0"/>
              <a:t>Liquids</a:t>
            </a:r>
            <a:endParaRPr lang="en-US" dirty="0" smtClean="0"/>
          </a:p>
          <a:p>
            <a:pPr lvl="1"/>
            <a:r>
              <a:rPr lang="en-US" dirty="0" smtClean="0"/>
              <a:t>Processes? </a:t>
            </a:r>
            <a:r>
              <a:rPr lang="en-US" i="1" dirty="0" smtClean="0"/>
              <a:t>Patterns</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Moto-Kinesthetic Approach</a:t>
            </a:r>
            <a:endParaRPr lang="en-US" dirty="0"/>
          </a:p>
        </p:txBody>
      </p:sp>
      <p:sp>
        <p:nvSpPr>
          <p:cNvPr id="3" name="Content Placeholder 2"/>
          <p:cNvSpPr>
            <a:spLocks noGrp="1"/>
          </p:cNvSpPr>
          <p:nvPr>
            <p:ph idx="1"/>
          </p:nvPr>
        </p:nvSpPr>
        <p:spPr>
          <a:xfrm>
            <a:off x="457200" y="1417638"/>
            <a:ext cx="8229600" cy="5440362"/>
          </a:xfrm>
        </p:spPr>
        <p:txBody>
          <a:bodyPr>
            <a:normAutofit fontScale="92500" lnSpcReduction="10000"/>
          </a:bodyPr>
          <a:lstStyle/>
          <a:p>
            <a:r>
              <a:rPr lang="en-US" dirty="0" smtClean="0"/>
              <a:t>Circa 1938</a:t>
            </a:r>
          </a:p>
          <a:p>
            <a:r>
              <a:rPr lang="en-US" dirty="0" smtClean="0"/>
              <a:t>Speech is a dynamic event</a:t>
            </a:r>
          </a:p>
          <a:p>
            <a:r>
              <a:rPr lang="en-US" dirty="0" smtClean="0"/>
              <a:t>Involved external manipulation of the articulators</a:t>
            </a:r>
          </a:p>
          <a:p>
            <a:r>
              <a:rPr lang="en-US" dirty="0"/>
              <a:t>A</a:t>
            </a:r>
            <a:r>
              <a:rPr lang="en-US" dirty="0" smtClean="0"/>
              <a:t>rticulatory movement must be “felt” and developed as a muscle sense of kinesthetic image</a:t>
            </a:r>
          </a:p>
          <a:p>
            <a:r>
              <a:rPr lang="en-US" dirty="0" smtClean="0"/>
              <a:t>Sounds are taught in syllables with schwa, reduplicated syllables, multisyllabic words, phrases, then sentences</a:t>
            </a:r>
          </a:p>
          <a:p>
            <a:r>
              <a:rPr lang="en-US" dirty="0" smtClean="0"/>
              <a:t>Tactile cuing, such as pressing under chin to stimulate /k/</a:t>
            </a:r>
          </a:p>
          <a:p>
            <a:r>
              <a:rPr lang="en-US" dirty="0" smtClean="0"/>
              <a:t>Poor efficacy</a:t>
            </a:r>
            <a:endParaRPr lang="en-US" dirty="0"/>
          </a:p>
        </p:txBody>
      </p:sp>
    </p:spTree>
    <p:extLst>
      <p:ext uri="{BB962C8B-B14F-4D97-AF65-F5344CB8AC3E}">
        <p14:creationId xmlns:p14="http://schemas.microsoft.com/office/powerpoint/2010/main" val="7444654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Stimulus Approach</a:t>
            </a:r>
            <a:endParaRPr lang="en-US" dirty="0"/>
          </a:p>
        </p:txBody>
      </p:sp>
      <p:sp>
        <p:nvSpPr>
          <p:cNvPr id="3" name="Content Placeholder 2"/>
          <p:cNvSpPr>
            <a:spLocks noGrp="1"/>
          </p:cNvSpPr>
          <p:nvPr>
            <p:ph idx="1"/>
          </p:nvPr>
        </p:nvSpPr>
        <p:spPr>
          <a:xfrm>
            <a:off x="457200" y="1417638"/>
            <a:ext cx="8229600" cy="5440362"/>
          </a:xfrm>
        </p:spPr>
        <p:txBody>
          <a:bodyPr>
            <a:normAutofit fontScale="85000" lnSpcReduction="20000"/>
          </a:bodyPr>
          <a:lstStyle/>
          <a:p>
            <a:r>
              <a:rPr lang="en-US" dirty="0" smtClean="0"/>
              <a:t>Van Riper 1939-1978</a:t>
            </a:r>
          </a:p>
          <a:p>
            <a:r>
              <a:rPr lang="en-US" dirty="0" smtClean="0"/>
              <a:t>Aka Traditional Approach</a:t>
            </a:r>
          </a:p>
          <a:p>
            <a:r>
              <a:rPr lang="en-US" dirty="0" err="1" smtClean="0"/>
              <a:t>Misarticulations</a:t>
            </a:r>
            <a:r>
              <a:rPr lang="en-US" dirty="0" smtClean="0"/>
              <a:t> are more than placement or production errors</a:t>
            </a:r>
          </a:p>
          <a:p>
            <a:r>
              <a:rPr lang="en-US" dirty="0" smtClean="0"/>
              <a:t>Poor auditory sensory perception contributes</a:t>
            </a:r>
          </a:p>
          <a:p>
            <a:r>
              <a:rPr lang="en-US" dirty="0" smtClean="0"/>
              <a:t>Auditory training prior to production practice</a:t>
            </a:r>
          </a:p>
          <a:p>
            <a:r>
              <a:rPr lang="en-US" dirty="0" smtClean="0"/>
              <a:t>Only one sound targeted at a time</a:t>
            </a:r>
          </a:p>
          <a:p>
            <a:r>
              <a:rPr lang="en-US" dirty="0" smtClean="0"/>
              <a:t>Five steps: sensory-perceptual training, sound elicitation, sound production stabilization (isolation to sentences), transfer, maintenance</a:t>
            </a:r>
          </a:p>
          <a:p>
            <a:r>
              <a:rPr lang="en-US" dirty="0" smtClean="0"/>
              <a:t>Useful for one or two phoneme errors</a:t>
            </a:r>
          </a:p>
          <a:p>
            <a:r>
              <a:rPr lang="en-US" dirty="0" smtClean="0"/>
              <a:t>Problems: insufficient for multiple errors, limited emphasis on generalization to untargeted phonemes</a:t>
            </a:r>
            <a:endParaRPr lang="en-US" dirty="0"/>
          </a:p>
        </p:txBody>
      </p:sp>
    </p:spTree>
    <p:extLst>
      <p:ext uri="{BB962C8B-B14F-4D97-AF65-F5344CB8AC3E}">
        <p14:creationId xmlns:p14="http://schemas.microsoft.com/office/powerpoint/2010/main" val="32053209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Sensory-Motor Approach</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McDonald 1964</a:t>
            </a:r>
          </a:p>
          <a:p>
            <a:r>
              <a:rPr lang="en-US" dirty="0" smtClean="0"/>
              <a:t>Attention to position in words (</a:t>
            </a:r>
            <a:r>
              <a:rPr lang="en-US" dirty="0" err="1" smtClean="0"/>
              <a:t>init</a:t>
            </a:r>
            <a:r>
              <a:rPr lang="en-US" dirty="0" smtClean="0"/>
              <a:t>, med, fin)</a:t>
            </a:r>
          </a:p>
          <a:p>
            <a:r>
              <a:rPr lang="en-US" dirty="0" smtClean="0"/>
              <a:t>Speech is a sequence of syllables rather than sounds in individual words</a:t>
            </a:r>
          </a:p>
          <a:p>
            <a:r>
              <a:rPr lang="en-US" dirty="0" smtClean="0"/>
              <a:t>Recommended deep assessment to examine </a:t>
            </a:r>
            <a:r>
              <a:rPr lang="en-US" dirty="0" err="1" smtClean="0"/>
              <a:t>coarticulatory</a:t>
            </a:r>
            <a:r>
              <a:rPr lang="en-US" dirty="0" smtClean="0"/>
              <a:t> effects</a:t>
            </a:r>
          </a:p>
          <a:p>
            <a:r>
              <a:rPr lang="en-US" dirty="0" smtClean="0"/>
              <a:t>Use 2- to 3-syllable words</a:t>
            </a:r>
          </a:p>
          <a:p>
            <a:r>
              <a:rPr lang="en-US" dirty="0" smtClean="0"/>
              <a:t>Correct production in varied phonetic contexts</a:t>
            </a:r>
          </a:p>
          <a:p>
            <a:r>
              <a:rPr lang="en-US" dirty="0" smtClean="0"/>
              <a:t>No ear training or production in isolation</a:t>
            </a:r>
          </a:p>
          <a:p>
            <a:r>
              <a:rPr lang="en-US" dirty="0" smtClean="0"/>
              <a:t>Poor efficacy, though better than previous three</a:t>
            </a:r>
          </a:p>
          <a:p>
            <a:r>
              <a:rPr lang="en-US" dirty="0" smtClean="0"/>
              <a:t>Useful for determining facilitative phonetic environments</a:t>
            </a:r>
          </a:p>
          <a:p>
            <a:endParaRPr lang="en-US" dirty="0" smtClean="0"/>
          </a:p>
          <a:p>
            <a:endParaRPr lang="en-US" dirty="0"/>
          </a:p>
        </p:txBody>
      </p:sp>
    </p:spTree>
    <p:extLst>
      <p:ext uri="{BB962C8B-B14F-4D97-AF65-F5344CB8AC3E}">
        <p14:creationId xmlns:p14="http://schemas.microsoft.com/office/powerpoint/2010/main" val="9873694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Discrimination Approach</a:t>
            </a:r>
            <a:endParaRPr lang="en-US" dirty="0"/>
          </a:p>
        </p:txBody>
      </p:sp>
      <p:sp>
        <p:nvSpPr>
          <p:cNvPr id="3" name="Content Placeholder 2"/>
          <p:cNvSpPr>
            <a:spLocks noGrp="1"/>
          </p:cNvSpPr>
          <p:nvPr>
            <p:ph idx="1"/>
          </p:nvPr>
        </p:nvSpPr>
        <p:spPr>
          <a:xfrm>
            <a:off x="457200" y="1417638"/>
            <a:ext cx="8229600" cy="5440362"/>
          </a:xfrm>
        </p:spPr>
        <p:txBody>
          <a:bodyPr>
            <a:normAutofit lnSpcReduction="10000"/>
          </a:bodyPr>
          <a:lstStyle/>
          <a:p>
            <a:r>
              <a:rPr lang="en-US" dirty="0" err="1" smtClean="0"/>
              <a:t>Winitz</a:t>
            </a:r>
            <a:r>
              <a:rPr lang="en-US" dirty="0" smtClean="0"/>
              <a:t> and Bellerose 1962</a:t>
            </a:r>
          </a:p>
          <a:p>
            <a:r>
              <a:rPr lang="en-US" dirty="0" smtClean="0"/>
              <a:t>Teach auditory discrimination of error sound from target sound</a:t>
            </a:r>
          </a:p>
          <a:p>
            <a:r>
              <a:rPr lang="en-US" dirty="0" smtClean="0"/>
              <a:t>Begin with gross contrasts then finer contrasts</a:t>
            </a:r>
          </a:p>
          <a:p>
            <a:pPr lvl="1"/>
            <a:r>
              <a:rPr lang="en-US" dirty="0" smtClean="0"/>
              <a:t>Ship/lock before ship/chip</a:t>
            </a:r>
          </a:p>
          <a:p>
            <a:r>
              <a:rPr lang="en-US" dirty="0" smtClean="0"/>
              <a:t>Controversy about whether discrimination tasks are necessary</a:t>
            </a:r>
          </a:p>
          <a:p>
            <a:r>
              <a:rPr lang="en-US" dirty="0" smtClean="0"/>
              <a:t>Requires metalinguistic skills, discussion of word structures as opposed to word meaning</a:t>
            </a:r>
          </a:p>
          <a:p>
            <a:pPr lvl="1"/>
            <a:r>
              <a:rPr lang="en-US" dirty="0" smtClean="0"/>
              <a:t>Not developmentally appropriate for younger children</a:t>
            </a:r>
            <a:endParaRPr lang="en-US" dirty="0"/>
          </a:p>
        </p:txBody>
      </p:sp>
    </p:spTree>
    <p:extLst>
      <p:ext uri="{BB962C8B-B14F-4D97-AF65-F5344CB8AC3E}">
        <p14:creationId xmlns:p14="http://schemas.microsoft.com/office/powerpoint/2010/main" val="15411422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Behavioristic Approaches 1</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1970s</a:t>
            </a:r>
          </a:p>
          <a:p>
            <a:r>
              <a:rPr lang="en-US" dirty="0" smtClean="0"/>
              <a:t>Articulation hierarchy</a:t>
            </a:r>
          </a:p>
          <a:p>
            <a:pPr lvl="1"/>
            <a:r>
              <a:rPr lang="en-US" dirty="0" smtClean="0"/>
              <a:t>Isolation, nonsense syllables (CV, VC, CVC)</a:t>
            </a:r>
          </a:p>
          <a:p>
            <a:pPr lvl="1"/>
            <a:r>
              <a:rPr lang="en-US" dirty="0" smtClean="0"/>
              <a:t>All word positions, then phrases, sentences</a:t>
            </a:r>
          </a:p>
          <a:p>
            <a:r>
              <a:rPr lang="en-US" dirty="0" smtClean="0"/>
              <a:t>Must meet specific criterion (ex. /k/ 90% in phrases) before moving up a level</a:t>
            </a:r>
          </a:p>
          <a:p>
            <a:r>
              <a:rPr lang="en-US" dirty="0" smtClean="0"/>
              <a:t>More prompting if productions are consistently incorrect</a:t>
            </a:r>
          </a:p>
          <a:p>
            <a:r>
              <a:rPr lang="en-US" dirty="0" smtClean="0"/>
              <a:t>Test transfer or generalization to </a:t>
            </a:r>
            <a:r>
              <a:rPr lang="en-US" dirty="0" err="1" smtClean="0"/>
              <a:t>nontreated</a:t>
            </a:r>
            <a:r>
              <a:rPr lang="en-US" dirty="0" smtClean="0"/>
              <a:t> words to determine progress</a:t>
            </a:r>
            <a:endParaRPr lang="en-US" dirty="0"/>
          </a:p>
        </p:txBody>
      </p:sp>
    </p:spTree>
    <p:extLst>
      <p:ext uri="{BB962C8B-B14F-4D97-AF65-F5344CB8AC3E}">
        <p14:creationId xmlns:p14="http://schemas.microsoft.com/office/powerpoint/2010/main" val="31384574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Behavioristic Approaches </a:t>
            </a:r>
            <a:r>
              <a:rPr lang="en-US" dirty="0" smtClean="0"/>
              <a:t>2</a:t>
            </a:r>
            <a:endParaRPr lang="en-US" dirty="0"/>
          </a:p>
        </p:txBody>
      </p:sp>
      <p:sp>
        <p:nvSpPr>
          <p:cNvPr id="3" name="Content Placeholder 2"/>
          <p:cNvSpPr>
            <a:spLocks noGrp="1"/>
          </p:cNvSpPr>
          <p:nvPr>
            <p:ph idx="1"/>
          </p:nvPr>
        </p:nvSpPr>
        <p:spPr>
          <a:xfrm>
            <a:off x="457200" y="1417638"/>
            <a:ext cx="8229600" cy="5440362"/>
          </a:xfrm>
        </p:spPr>
        <p:txBody>
          <a:bodyPr>
            <a:normAutofit/>
          </a:bodyPr>
          <a:lstStyle/>
          <a:p>
            <a:r>
              <a:rPr lang="en-US" dirty="0" smtClean="0"/>
              <a:t>Response to needs for efficiency and documentation</a:t>
            </a:r>
          </a:p>
          <a:p>
            <a:r>
              <a:rPr lang="en-US" dirty="0" smtClean="0"/>
              <a:t>Two popular behavioristic phoneme-oriented approaches: Programmed Instruction (1977) and Multiple Phonemic Approach (1975)</a:t>
            </a:r>
          </a:p>
          <a:p>
            <a:r>
              <a:rPr lang="en-US" dirty="0" smtClean="0"/>
              <a:t>Behavioral objectives have become required for IEPs</a:t>
            </a:r>
            <a:endParaRPr lang="en-US" dirty="0"/>
          </a:p>
        </p:txBody>
      </p:sp>
    </p:spTree>
    <p:extLst>
      <p:ext uri="{BB962C8B-B14F-4D97-AF65-F5344CB8AC3E}">
        <p14:creationId xmlns:p14="http://schemas.microsoft.com/office/powerpoint/2010/main" val="32623584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Behavioristic: Programmed Instruction</a:t>
            </a:r>
            <a:endParaRPr lang="en-US" dirty="0"/>
          </a:p>
        </p:txBody>
      </p:sp>
      <p:sp>
        <p:nvSpPr>
          <p:cNvPr id="3" name="Content Placeholder 2"/>
          <p:cNvSpPr>
            <a:spLocks noGrp="1"/>
          </p:cNvSpPr>
          <p:nvPr>
            <p:ph idx="1"/>
          </p:nvPr>
        </p:nvSpPr>
        <p:spPr/>
        <p:txBody>
          <a:bodyPr/>
          <a:lstStyle/>
          <a:p>
            <a:r>
              <a:rPr lang="en-US" dirty="0" err="1" smtClean="0"/>
              <a:t>Mowrer</a:t>
            </a:r>
            <a:r>
              <a:rPr lang="en-US" dirty="0" smtClean="0"/>
              <a:t>, Baker, &amp; </a:t>
            </a:r>
            <a:r>
              <a:rPr lang="en-US" dirty="0" err="1" smtClean="0"/>
              <a:t>Schutz</a:t>
            </a:r>
            <a:r>
              <a:rPr lang="en-US" dirty="0" smtClean="0"/>
              <a:t> 1968</a:t>
            </a:r>
          </a:p>
          <a:p>
            <a:r>
              <a:rPr lang="en-US" dirty="0" smtClean="0"/>
              <a:t>Reinforcement </a:t>
            </a:r>
            <a:r>
              <a:rPr lang="en-US" dirty="0"/>
              <a:t>schedules: stickers, </a:t>
            </a:r>
            <a:r>
              <a:rPr lang="en-US" dirty="0" smtClean="0"/>
              <a:t>tokens</a:t>
            </a:r>
          </a:p>
          <a:p>
            <a:r>
              <a:rPr lang="en-US" dirty="0" smtClean="0"/>
              <a:t>Penalties for incorrect production</a:t>
            </a:r>
            <a:endParaRPr lang="en-US" dirty="0"/>
          </a:p>
          <a:p>
            <a:r>
              <a:rPr lang="en-US" dirty="0"/>
              <a:t>Many responses required--tedious, boring (for clinician and child)</a:t>
            </a:r>
          </a:p>
          <a:p>
            <a:endParaRPr lang="en-US" dirty="0"/>
          </a:p>
        </p:txBody>
      </p:sp>
    </p:spTree>
    <p:extLst>
      <p:ext uri="{BB962C8B-B14F-4D97-AF65-F5344CB8AC3E}">
        <p14:creationId xmlns:p14="http://schemas.microsoft.com/office/powerpoint/2010/main" val="8510264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Behavioristic: Multiple Phonemic</a:t>
            </a:r>
            <a:endParaRPr lang="en-US" dirty="0"/>
          </a:p>
        </p:txBody>
      </p:sp>
      <p:sp>
        <p:nvSpPr>
          <p:cNvPr id="3" name="Content Placeholder 2"/>
          <p:cNvSpPr>
            <a:spLocks noGrp="1"/>
          </p:cNvSpPr>
          <p:nvPr>
            <p:ph idx="1"/>
          </p:nvPr>
        </p:nvSpPr>
        <p:spPr>
          <a:xfrm>
            <a:off x="200508" y="1417638"/>
            <a:ext cx="8755516" cy="5440362"/>
          </a:xfrm>
        </p:spPr>
        <p:txBody>
          <a:bodyPr>
            <a:normAutofit fontScale="85000" lnSpcReduction="20000"/>
          </a:bodyPr>
          <a:lstStyle/>
          <a:p>
            <a:r>
              <a:rPr lang="en-US" dirty="0" smtClean="0"/>
              <a:t>McCabe &amp; Bradley 1975</a:t>
            </a:r>
          </a:p>
          <a:p>
            <a:r>
              <a:rPr lang="en-US" dirty="0" smtClean="0"/>
              <a:t>Establishment phase: all phonemes in isolation</a:t>
            </a:r>
          </a:p>
          <a:p>
            <a:pPr lvl="1"/>
            <a:r>
              <a:rPr lang="en-US" dirty="0" smtClean="0"/>
              <a:t>Even correct phonemes</a:t>
            </a:r>
          </a:p>
          <a:p>
            <a:pPr lvl="1"/>
            <a:r>
              <a:rPr lang="en-US" dirty="0" smtClean="0"/>
              <a:t>Every phonemes produced at least once each session</a:t>
            </a:r>
          </a:p>
          <a:p>
            <a:r>
              <a:rPr lang="en-US" dirty="0" smtClean="0"/>
              <a:t>Transfer phase: similar to Stimulus Approach</a:t>
            </a:r>
          </a:p>
          <a:p>
            <a:pPr lvl="1"/>
            <a:r>
              <a:rPr lang="en-US" dirty="0" smtClean="0"/>
              <a:t>Articulation hierarchy</a:t>
            </a:r>
          </a:p>
          <a:p>
            <a:pPr lvl="1"/>
            <a:r>
              <a:rPr lang="en-US" dirty="0" smtClean="0"/>
              <a:t>Whole word accuracy is calculated</a:t>
            </a:r>
          </a:p>
          <a:p>
            <a:r>
              <a:rPr lang="en-US" dirty="0" smtClean="0"/>
              <a:t>Maintenance phase: Conversation outside the session and over time</a:t>
            </a:r>
          </a:p>
          <a:p>
            <a:r>
              <a:rPr lang="en-US" dirty="0" smtClean="0"/>
              <a:t>Working on so many targets at the same time is confusing for children with many errors</a:t>
            </a:r>
          </a:p>
          <a:p>
            <a:r>
              <a:rPr lang="en-US" dirty="0" smtClean="0"/>
              <a:t>Data collection and organization cab be difficult</a:t>
            </a:r>
          </a:p>
          <a:p>
            <a:r>
              <a:rPr lang="en-US" dirty="0" smtClean="0"/>
              <a:t>SLPs often modify this program—several not all phonemes</a:t>
            </a:r>
          </a:p>
          <a:p>
            <a:pPr lvl="1"/>
            <a:endParaRPr lang="en-US" dirty="0"/>
          </a:p>
        </p:txBody>
      </p:sp>
    </p:spTree>
    <p:extLst>
      <p:ext uri="{BB962C8B-B14F-4D97-AF65-F5344CB8AC3E}">
        <p14:creationId xmlns:p14="http://schemas.microsoft.com/office/powerpoint/2010/main" val="1230135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Distinctive Features</a:t>
            </a:r>
            <a:endParaRPr lang="en-US" dirty="0"/>
          </a:p>
        </p:txBody>
      </p:sp>
      <p:sp>
        <p:nvSpPr>
          <p:cNvPr id="3" name="Content Placeholder 2"/>
          <p:cNvSpPr>
            <a:spLocks noGrp="1"/>
          </p:cNvSpPr>
          <p:nvPr>
            <p:ph idx="1"/>
          </p:nvPr>
        </p:nvSpPr>
        <p:spPr>
          <a:xfrm>
            <a:off x="0" y="1417638"/>
            <a:ext cx="9144000" cy="5440362"/>
          </a:xfrm>
        </p:spPr>
        <p:txBody>
          <a:bodyPr>
            <a:normAutofit fontScale="85000" lnSpcReduction="20000"/>
          </a:bodyPr>
          <a:lstStyle/>
          <a:p>
            <a:r>
              <a:rPr lang="en-US" dirty="0" err="1" smtClean="0"/>
              <a:t>Blache</a:t>
            </a:r>
            <a:r>
              <a:rPr lang="en-US" dirty="0" smtClean="0"/>
              <a:t> 1978</a:t>
            </a:r>
          </a:p>
          <a:p>
            <a:r>
              <a:rPr lang="en-US" dirty="0" smtClean="0"/>
              <a:t>Distinctive features: classification system to distinguish phonemes across languages</a:t>
            </a:r>
          </a:p>
          <a:p>
            <a:pPr lvl="1"/>
            <a:r>
              <a:rPr lang="en-US" dirty="0" smtClean="0"/>
              <a:t>Place, manner, voice, etc.</a:t>
            </a:r>
          </a:p>
          <a:p>
            <a:r>
              <a:rPr lang="en-US" dirty="0" smtClean="0"/>
              <a:t>Experimental, limited clinical application</a:t>
            </a:r>
          </a:p>
          <a:p>
            <a:r>
              <a:rPr lang="en-US" dirty="0" smtClean="0"/>
              <a:t>Target features rather than phonemes</a:t>
            </a:r>
          </a:p>
          <a:p>
            <a:r>
              <a:rPr lang="en-US" dirty="0" smtClean="0"/>
              <a:t>Subsequent substitutions that include desired features are reinforced and viewed as progression toward correct production</a:t>
            </a:r>
          </a:p>
          <a:p>
            <a:r>
              <a:rPr lang="en-US" dirty="0" smtClean="0"/>
              <a:t>No isolated phonemes; use minimal pairs</a:t>
            </a:r>
          </a:p>
          <a:p>
            <a:r>
              <a:rPr lang="en-US" dirty="0" smtClean="0"/>
              <a:t>Distinctive features are helpful for classifying sounds, but this approach does not account for omissions</a:t>
            </a:r>
          </a:p>
          <a:p>
            <a:r>
              <a:rPr lang="en-US" dirty="0" smtClean="0"/>
              <a:t>Distinctive feature analysis has been subsumed under phonological analysis</a:t>
            </a:r>
            <a:endParaRPr lang="en-US" dirty="0"/>
          </a:p>
        </p:txBody>
      </p:sp>
    </p:spTree>
    <p:extLst>
      <p:ext uri="{BB962C8B-B14F-4D97-AF65-F5344CB8AC3E}">
        <p14:creationId xmlns:p14="http://schemas.microsoft.com/office/powerpoint/2010/main" val="39624528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Linguistic: Phonological Approaches</a:t>
            </a:r>
            <a:endParaRPr lang="en-US" dirty="0"/>
          </a:p>
        </p:txBody>
      </p:sp>
      <p:sp>
        <p:nvSpPr>
          <p:cNvPr id="3" name="Content Placeholder 2"/>
          <p:cNvSpPr>
            <a:spLocks noGrp="1"/>
          </p:cNvSpPr>
          <p:nvPr>
            <p:ph idx="1"/>
          </p:nvPr>
        </p:nvSpPr>
        <p:spPr>
          <a:xfrm>
            <a:off x="183799" y="1417638"/>
            <a:ext cx="8805643" cy="5440362"/>
          </a:xfrm>
        </p:spPr>
        <p:txBody>
          <a:bodyPr/>
          <a:lstStyle/>
          <a:p>
            <a:r>
              <a:rPr lang="en-US" dirty="0" err="1" smtClean="0"/>
              <a:t>Hodson</a:t>
            </a:r>
            <a:r>
              <a:rPr lang="en-US" dirty="0" smtClean="0"/>
              <a:t> &amp; Paden 1983, 1991; </a:t>
            </a:r>
            <a:r>
              <a:rPr lang="en-US" dirty="0" err="1" smtClean="0"/>
              <a:t>Stoel</a:t>
            </a:r>
            <a:r>
              <a:rPr lang="en-US" dirty="0" smtClean="0"/>
              <a:t>-Gammon &amp; Dunn 1985</a:t>
            </a:r>
          </a:p>
          <a:p>
            <a:r>
              <a:rPr lang="en-US" dirty="0" smtClean="0"/>
              <a:t>Goals: intelligibility, reorganized phon. System, enhanced strategies for phon. Processing</a:t>
            </a:r>
          </a:p>
          <a:p>
            <a:r>
              <a:rPr lang="en-US" dirty="0" smtClean="0"/>
              <a:t>Early approaches focused on suppression of processes through intervention of sounds affected by the processes</a:t>
            </a:r>
          </a:p>
          <a:p>
            <a:r>
              <a:rPr lang="en-US" dirty="0" smtClean="0"/>
              <a:t>Cycles, </a:t>
            </a:r>
            <a:r>
              <a:rPr lang="en-US" dirty="0" err="1" smtClean="0"/>
              <a:t>Metaphon</a:t>
            </a:r>
            <a:r>
              <a:rPr lang="en-US" dirty="0" smtClean="0"/>
              <a:t>, Phonological Awareness</a:t>
            </a:r>
            <a:endParaRPr lang="en-US" dirty="0"/>
          </a:p>
        </p:txBody>
      </p:sp>
    </p:spTree>
    <p:extLst>
      <p:ext uri="{BB962C8B-B14F-4D97-AF65-F5344CB8AC3E}">
        <p14:creationId xmlns:p14="http://schemas.microsoft.com/office/powerpoint/2010/main" val="2498615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Cycles has cycles</a:t>
            </a:r>
            <a:endParaRPr lang="en-US" dirty="0"/>
          </a:p>
        </p:txBody>
      </p:sp>
      <p:sp>
        <p:nvSpPr>
          <p:cNvPr id="3" name="Content Placeholder 2"/>
          <p:cNvSpPr>
            <a:spLocks noGrp="1"/>
          </p:cNvSpPr>
          <p:nvPr>
            <p:ph idx="1"/>
          </p:nvPr>
        </p:nvSpPr>
        <p:spPr>
          <a:xfrm>
            <a:off x="457200" y="1600200"/>
            <a:ext cx="8229600" cy="4985657"/>
          </a:xfrm>
        </p:spPr>
        <p:txBody>
          <a:bodyPr>
            <a:normAutofit/>
          </a:bodyPr>
          <a:lstStyle/>
          <a:p>
            <a:r>
              <a:rPr lang="en-US" dirty="0" smtClean="0"/>
              <a:t>Cycle: series of target patterns</a:t>
            </a:r>
          </a:p>
          <a:p>
            <a:r>
              <a:rPr lang="en-US" dirty="0" smtClean="0"/>
              <a:t>Work on each target pattern in succession</a:t>
            </a:r>
          </a:p>
          <a:p>
            <a:pPr lvl="1"/>
            <a:r>
              <a:rPr lang="en-US" dirty="0" smtClean="0"/>
              <a:t>5-20 weeks, depending on number of deficiencies and on </a:t>
            </a:r>
            <a:r>
              <a:rPr lang="en-US" dirty="0" err="1" smtClean="0"/>
              <a:t>stimulability</a:t>
            </a:r>
            <a:endParaRPr lang="en-US" dirty="0" smtClean="0"/>
          </a:p>
          <a:p>
            <a:r>
              <a:rPr lang="en-US" dirty="0" smtClean="0"/>
              <a:t>Then start over, add phonemes to patterns if possible</a:t>
            </a:r>
          </a:p>
          <a:p>
            <a:r>
              <a:rPr lang="en-US" dirty="0" smtClean="0"/>
              <a:t>First you cycle primary patterns</a:t>
            </a:r>
          </a:p>
          <a:p>
            <a:r>
              <a:rPr lang="en-US" dirty="0" smtClean="0"/>
              <a:t>When primary patterns reach accuracy criteria (3-5 cycles), begin cycling secondary patterns</a:t>
            </a:r>
          </a:p>
        </p:txBody>
      </p:sp>
    </p:spTree>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Cycles</a:t>
            </a:r>
            <a:endParaRPr lang="en-US" dirty="0"/>
          </a:p>
        </p:txBody>
      </p:sp>
      <p:sp>
        <p:nvSpPr>
          <p:cNvPr id="3" name="Content Placeholder 2"/>
          <p:cNvSpPr>
            <a:spLocks noGrp="1"/>
          </p:cNvSpPr>
          <p:nvPr>
            <p:ph idx="1"/>
          </p:nvPr>
        </p:nvSpPr>
        <p:spPr/>
        <p:txBody>
          <a:bodyPr/>
          <a:lstStyle/>
          <a:p>
            <a:r>
              <a:rPr lang="en-US" dirty="0" smtClean="0"/>
              <a:t>Um.. Go back to the beginning</a:t>
            </a:r>
            <a:endParaRPr lang="en-US" dirty="0"/>
          </a:p>
        </p:txBody>
      </p:sp>
    </p:spTree>
    <p:extLst>
      <p:ext uri="{BB962C8B-B14F-4D97-AF65-F5344CB8AC3E}">
        <p14:creationId xmlns:p14="http://schemas.microsoft.com/office/powerpoint/2010/main" val="4877257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a:t>
            </a:r>
            <a:r>
              <a:rPr lang="en-US" dirty="0" err="1" smtClean="0"/>
              <a:t>Metaphon</a:t>
            </a:r>
            <a:endParaRPr lang="en-US" dirty="0"/>
          </a:p>
        </p:txBody>
      </p:sp>
      <p:sp>
        <p:nvSpPr>
          <p:cNvPr id="3" name="Content Placeholder 2"/>
          <p:cNvSpPr>
            <a:spLocks noGrp="1"/>
          </p:cNvSpPr>
          <p:nvPr>
            <p:ph idx="1"/>
          </p:nvPr>
        </p:nvSpPr>
        <p:spPr>
          <a:xfrm>
            <a:off x="0" y="1417638"/>
            <a:ext cx="9144000" cy="5440362"/>
          </a:xfrm>
        </p:spPr>
        <p:txBody>
          <a:bodyPr>
            <a:normAutofit fontScale="92500" lnSpcReduction="20000"/>
          </a:bodyPr>
          <a:lstStyle/>
          <a:p>
            <a:r>
              <a:rPr lang="en-US" dirty="0" smtClean="0"/>
              <a:t>Howell &amp; Dean 1994</a:t>
            </a:r>
          </a:p>
          <a:p>
            <a:r>
              <a:rPr lang="en-US" dirty="0" smtClean="0"/>
              <a:t>Cognitive-linguistic approach</a:t>
            </a:r>
          </a:p>
          <a:p>
            <a:r>
              <a:rPr lang="en-US" dirty="0" smtClean="0"/>
              <a:t>Premise is children can change sound productions by developing awareness of place, manner, voice similarities &amp; differences</a:t>
            </a:r>
          </a:p>
          <a:p>
            <a:r>
              <a:rPr lang="en-US" dirty="0" smtClean="0"/>
              <a:t>Emphasis on classification rather than production</a:t>
            </a:r>
          </a:p>
          <a:p>
            <a:r>
              <a:rPr lang="en-US" dirty="0" smtClean="0"/>
              <a:t>Phase one: phonological production concepts and terms are targeted through sorting of </a:t>
            </a:r>
            <a:r>
              <a:rPr lang="en-US" dirty="0" err="1" smtClean="0"/>
              <a:t>nonspeech</a:t>
            </a:r>
            <a:r>
              <a:rPr lang="en-US" dirty="0" smtClean="0"/>
              <a:t> sounds</a:t>
            </a:r>
          </a:p>
          <a:p>
            <a:r>
              <a:rPr lang="en-US" dirty="0" smtClean="0"/>
              <a:t>Phase two: judgment of minimal pair words</a:t>
            </a:r>
          </a:p>
          <a:p>
            <a:r>
              <a:rPr lang="en-US" dirty="0" smtClean="0"/>
              <a:t>1995 study showed that preschoolers improved expressive phonological productions</a:t>
            </a:r>
            <a:endParaRPr lang="en-US" dirty="0"/>
          </a:p>
        </p:txBody>
      </p:sp>
    </p:spTree>
    <p:extLst>
      <p:ext uri="{BB962C8B-B14F-4D97-AF65-F5344CB8AC3E}">
        <p14:creationId xmlns:p14="http://schemas.microsoft.com/office/powerpoint/2010/main" val="41771964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Phonological Awareness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Not a separate approach</a:t>
            </a:r>
          </a:p>
          <a:p>
            <a:r>
              <a:rPr lang="en-US" dirty="0" smtClean="0"/>
              <a:t>Expressive phonology impacts literacy</a:t>
            </a:r>
          </a:p>
          <a:p>
            <a:r>
              <a:rPr lang="en-US" dirty="0" smtClean="0"/>
              <a:t>Phonological awareness ability is highly correlated with literacy success</a:t>
            </a:r>
          </a:p>
          <a:p>
            <a:pPr lvl="1"/>
            <a:r>
              <a:rPr lang="en-US" dirty="0" smtClean="0"/>
              <a:t>Awareness of sound structure, ability to manipulate sounds in words, etc.</a:t>
            </a:r>
          </a:p>
          <a:p>
            <a:r>
              <a:rPr lang="en-US" dirty="0" smtClean="0"/>
              <a:t>Phonological awareness can be taught</a:t>
            </a:r>
          </a:p>
          <a:p>
            <a:r>
              <a:rPr lang="en-US" dirty="0" smtClean="0"/>
              <a:t>Intervention can change both phonological awareness and expressive phonology</a:t>
            </a:r>
            <a:endParaRPr lang="en-US" dirty="0"/>
          </a:p>
        </p:txBody>
      </p:sp>
    </p:spTree>
    <p:extLst>
      <p:ext uri="{BB962C8B-B14F-4D97-AF65-F5344CB8AC3E}">
        <p14:creationId xmlns:p14="http://schemas.microsoft.com/office/powerpoint/2010/main" val="5923704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Whole Language</a:t>
            </a:r>
            <a:endParaRPr lang="en-US" dirty="0"/>
          </a:p>
        </p:txBody>
      </p:sp>
      <p:sp>
        <p:nvSpPr>
          <p:cNvPr id="3" name="Content Placeholder 2"/>
          <p:cNvSpPr>
            <a:spLocks noGrp="1"/>
          </p:cNvSpPr>
          <p:nvPr>
            <p:ph idx="1"/>
          </p:nvPr>
        </p:nvSpPr>
        <p:spPr>
          <a:xfrm>
            <a:off x="0" y="1417638"/>
            <a:ext cx="9144000" cy="5440362"/>
          </a:xfrm>
        </p:spPr>
        <p:txBody>
          <a:bodyPr>
            <a:normAutofit fontScale="85000" lnSpcReduction="20000"/>
          </a:bodyPr>
          <a:lstStyle/>
          <a:p>
            <a:r>
              <a:rPr lang="en-US" dirty="0" smtClean="0"/>
              <a:t>Children with expressive phon. Problems often have other language impairments</a:t>
            </a:r>
          </a:p>
          <a:p>
            <a:r>
              <a:rPr lang="en-US" dirty="0" smtClean="0"/>
              <a:t>Interactive story-telling can improve phonological development, as well as semantic, and syntactic skills</a:t>
            </a:r>
          </a:p>
          <a:p>
            <a:r>
              <a:rPr lang="en-US" dirty="0" smtClean="0"/>
              <a:t>Child describes picture, SLP scaffolds</a:t>
            </a:r>
          </a:p>
          <a:p>
            <a:pPr lvl="1"/>
            <a:r>
              <a:rPr lang="en-US" dirty="0" smtClean="0"/>
              <a:t>Encourage child to clarify sounds, sentence structure, semantic relationships</a:t>
            </a:r>
          </a:p>
          <a:p>
            <a:pPr lvl="1"/>
            <a:r>
              <a:rPr lang="en-US" dirty="0" smtClean="0"/>
              <a:t>Encourage to add information</a:t>
            </a:r>
          </a:p>
          <a:p>
            <a:pPr lvl="1"/>
            <a:r>
              <a:rPr lang="en-US" dirty="0" smtClean="0"/>
              <a:t>Encourage to increase complexity by including relationships (ex. cause-effect) and motivation (ex. feelings)</a:t>
            </a:r>
          </a:p>
          <a:p>
            <a:r>
              <a:rPr lang="en-US" dirty="0" smtClean="0"/>
              <a:t>SLP models enhanced language, children restate</a:t>
            </a:r>
          </a:p>
          <a:p>
            <a:r>
              <a:rPr lang="en-US" dirty="0" smtClean="0"/>
              <a:t>Efficient and effective for children with mild impairment</a:t>
            </a:r>
          </a:p>
          <a:p>
            <a:r>
              <a:rPr lang="en-US" dirty="0" smtClean="0"/>
              <a:t>Children with more severe deficits need more direct phonological intervention</a:t>
            </a:r>
            <a:endParaRPr lang="en-US" dirty="0"/>
          </a:p>
        </p:txBody>
      </p:sp>
    </p:spTree>
    <p:extLst>
      <p:ext uri="{BB962C8B-B14F-4D97-AF65-F5344CB8AC3E}">
        <p14:creationId xmlns:p14="http://schemas.microsoft.com/office/powerpoint/2010/main" val="10533536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 B</a:t>
            </a:r>
            <a:endParaRPr lang="en-US" dirty="0"/>
          </a:p>
        </p:txBody>
      </p:sp>
      <p:sp>
        <p:nvSpPr>
          <p:cNvPr id="3" name="Subtitle 2"/>
          <p:cNvSpPr>
            <a:spLocks noGrp="1"/>
          </p:cNvSpPr>
          <p:nvPr>
            <p:ph type="subTitle" idx="1"/>
          </p:nvPr>
        </p:nvSpPr>
        <p:spPr/>
        <p:txBody>
          <a:bodyPr/>
          <a:lstStyle/>
          <a:p>
            <a:r>
              <a:rPr lang="en-US" dirty="0" smtClean="0"/>
              <a:t>Target Selection</a:t>
            </a:r>
          </a:p>
          <a:p>
            <a:r>
              <a:rPr lang="en-US" dirty="0" smtClean="0"/>
              <a:t>from </a:t>
            </a:r>
            <a:r>
              <a:rPr lang="en-US" dirty="0" err="1" smtClean="0"/>
              <a:t>Hodson</a:t>
            </a:r>
            <a:r>
              <a:rPr lang="en-US" dirty="0" smtClean="0"/>
              <a:t> 2010</a:t>
            </a:r>
            <a:endParaRPr lang="en-US" dirty="0"/>
          </a:p>
        </p:txBody>
      </p:sp>
    </p:spTree>
    <p:extLst>
      <p:ext uri="{BB962C8B-B14F-4D97-AF65-F5344CB8AC3E}">
        <p14:creationId xmlns:p14="http://schemas.microsoft.com/office/powerpoint/2010/main" val="15110721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Phoneme-Oriented Approaches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Chronological or developmental age</a:t>
            </a:r>
          </a:p>
          <a:p>
            <a:pPr lvl="1"/>
            <a:r>
              <a:rPr lang="en-US" dirty="0" smtClean="0"/>
              <a:t>Early-developing phonemes are considered a prerequisite for later-developing phonemes</a:t>
            </a:r>
          </a:p>
          <a:p>
            <a:r>
              <a:rPr lang="en-US" dirty="0" smtClean="0"/>
              <a:t>Phoneme frequency—ex. /s/</a:t>
            </a:r>
          </a:p>
          <a:p>
            <a:r>
              <a:rPr lang="en-US" dirty="0" smtClean="0"/>
              <a:t>Stimulability—stimulable before non</a:t>
            </a:r>
          </a:p>
          <a:p>
            <a:r>
              <a:rPr lang="en-US" dirty="0" smtClean="0"/>
              <a:t>Visibility—ex. labial consonants</a:t>
            </a:r>
          </a:p>
          <a:p>
            <a:r>
              <a:rPr lang="en-US" dirty="0" smtClean="0"/>
              <a:t>Variability inconsistency—sounds produced sometimes are chosen</a:t>
            </a:r>
          </a:p>
          <a:p>
            <a:r>
              <a:rPr lang="en-US" dirty="0" smtClean="0"/>
              <a:t>Utility—ex. sound in the child’s name</a:t>
            </a:r>
            <a:endParaRPr lang="en-US" dirty="0"/>
          </a:p>
        </p:txBody>
      </p:sp>
    </p:spTree>
    <p:extLst>
      <p:ext uri="{BB962C8B-B14F-4D97-AF65-F5344CB8AC3E}">
        <p14:creationId xmlns:p14="http://schemas.microsoft.com/office/powerpoint/2010/main" val="440257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Phoneme-Oriented Approaches</a:t>
            </a:r>
            <a:endParaRPr lang="en-US" dirty="0"/>
          </a:p>
        </p:txBody>
      </p:sp>
      <p:sp>
        <p:nvSpPr>
          <p:cNvPr id="3" name="Content Placeholder 2"/>
          <p:cNvSpPr>
            <a:spLocks noGrp="1"/>
          </p:cNvSpPr>
          <p:nvPr>
            <p:ph idx="1"/>
          </p:nvPr>
        </p:nvSpPr>
        <p:spPr>
          <a:xfrm>
            <a:off x="457200" y="1417638"/>
            <a:ext cx="8229600" cy="5440362"/>
          </a:xfrm>
        </p:spPr>
        <p:txBody>
          <a:bodyPr>
            <a:normAutofit lnSpcReduction="10000"/>
          </a:bodyPr>
          <a:lstStyle/>
          <a:p>
            <a:r>
              <a:rPr lang="en-US" dirty="0" smtClean="0"/>
              <a:t>Elbert 1992; </a:t>
            </a:r>
            <a:r>
              <a:rPr lang="en-US" dirty="0" err="1" smtClean="0"/>
              <a:t>Gierut</a:t>
            </a:r>
            <a:r>
              <a:rPr lang="en-US" dirty="0" smtClean="0"/>
              <a:t>, </a:t>
            </a:r>
            <a:r>
              <a:rPr lang="en-US" dirty="0" err="1" smtClean="0"/>
              <a:t>Morrisette</a:t>
            </a:r>
            <a:r>
              <a:rPr lang="en-US" dirty="0" smtClean="0"/>
              <a:t>, Hughes, &amp; Rowland 1996 suggest selection of phonemes with least productive phonological knowledge</a:t>
            </a:r>
          </a:p>
          <a:p>
            <a:pPr lvl="1"/>
            <a:r>
              <a:rPr lang="en-US" dirty="0" err="1" smtClean="0"/>
              <a:t>Nonstimulable</a:t>
            </a:r>
            <a:r>
              <a:rPr lang="en-US" dirty="0" smtClean="0"/>
              <a:t>, later developing</a:t>
            </a:r>
          </a:p>
          <a:p>
            <a:pPr lvl="1"/>
            <a:r>
              <a:rPr lang="en-US" dirty="0" smtClean="0"/>
              <a:t>A series of single-subject design studies suggested some benefit</a:t>
            </a:r>
          </a:p>
          <a:p>
            <a:r>
              <a:rPr lang="en-US" dirty="0" err="1" smtClean="0"/>
              <a:t>Rvachew</a:t>
            </a:r>
            <a:r>
              <a:rPr lang="en-US" dirty="0" smtClean="0"/>
              <a:t> and Nowak 2001 challenged this based on results of a randomized-control study</a:t>
            </a:r>
          </a:p>
          <a:p>
            <a:pPr lvl="1"/>
            <a:r>
              <a:rPr lang="en-US" dirty="0" smtClean="0"/>
              <a:t>Results were poorer for children working on least phonological knowledge targets first</a:t>
            </a:r>
            <a:endParaRPr lang="en-US" dirty="0"/>
          </a:p>
        </p:txBody>
      </p:sp>
    </p:spTree>
    <p:extLst>
      <p:ext uri="{BB962C8B-B14F-4D97-AF65-F5344CB8AC3E}">
        <p14:creationId xmlns:p14="http://schemas.microsoft.com/office/powerpoint/2010/main" val="12389089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19503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Omissions and additions are top</a:t>
            </a:r>
          </a:p>
          <a:p>
            <a:pPr lvl="1"/>
            <a:r>
              <a:rPr lang="en-US" dirty="0" smtClean="0"/>
              <a:t>Substitutions are next critical after </a:t>
            </a:r>
            <a:r>
              <a:rPr lang="en-US" dirty="0" err="1" smtClean="0"/>
              <a:t>o</a:t>
            </a:r>
            <a:r>
              <a:rPr lang="en-US" dirty="0" smtClean="0"/>
              <a:t> &amp; a</a:t>
            </a:r>
          </a:p>
          <a:p>
            <a:pPr lvl="1"/>
            <a:r>
              <a:rPr lang="en-US" dirty="0" smtClean="0"/>
              <a:t>Distortions have much less impact on intelligibility</a:t>
            </a:r>
          </a:p>
          <a:p>
            <a:r>
              <a:rPr lang="en-US" dirty="0" smtClean="0"/>
              <a:t>Structural changes</a:t>
            </a:r>
          </a:p>
          <a:p>
            <a:pPr lvl="1"/>
            <a:r>
              <a:rPr lang="en-US" dirty="0" smtClean="0"/>
              <a:t>Syllable deletion</a:t>
            </a:r>
          </a:p>
          <a:p>
            <a:pPr lvl="1"/>
            <a:r>
              <a:rPr lang="en-US" dirty="0" smtClean="0"/>
              <a:t>Singleton consonant deletions (initial and/or final)</a:t>
            </a:r>
          </a:p>
          <a:p>
            <a:pPr lvl="1"/>
            <a:r>
              <a:rPr lang="en-US" dirty="0" smtClean="0"/>
              <a:t>Cluster reduction</a:t>
            </a:r>
          </a:p>
          <a:p>
            <a:pPr lvl="1"/>
            <a:r>
              <a:rPr lang="en-US" dirty="0" smtClean="0"/>
              <a:t>Epenthesis</a:t>
            </a:r>
          </a:p>
          <a:p>
            <a:pPr lvl="1"/>
            <a:r>
              <a:rPr lang="en-US" dirty="0" smtClean="0"/>
              <a:t>Syllable addition</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19446</TotalTime>
  <Words>6868</Words>
  <Application>Microsoft Macintosh PowerPoint</Application>
  <PresentationFormat>On-screen Show (4:3)</PresentationFormat>
  <Paragraphs>988</Paragraphs>
  <Slides>87</Slides>
  <Notes>60</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The Wonder of Cycles</vt:lpstr>
      <vt:lpstr>Where credit is due</vt:lpstr>
      <vt:lpstr>This approach</vt:lpstr>
      <vt:lpstr>Poorly intelligible kids…</vt:lpstr>
      <vt:lpstr>What’s important?</vt:lpstr>
      <vt:lpstr>Identify errors</vt:lpstr>
      <vt:lpstr>What do you want?</vt:lpstr>
      <vt:lpstr>Cycles has cycles</vt:lpstr>
      <vt:lpstr>Priorities</vt:lpstr>
      <vt:lpstr>What are we working on again?</vt:lpstr>
      <vt:lpstr>Primary Patterns</vt:lpstr>
      <vt:lpstr>Syllableness</vt:lpstr>
      <vt:lpstr>Singleton consonants</vt:lpstr>
      <vt:lpstr>Singleton Consonants</vt:lpstr>
      <vt:lpstr>/s/ clusters</vt:lpstr>
      <vt:lpstr>Anterior-posterior contrasts</vt:lpstr>
      <vt:lpstr>Liquids</vt:lpstr>
      <vt:lpstr>Liquids</vt:lpstr>
      <vt:lpstr>Nitty gritty, part 1</vt:lpstr>
      <vt:lpstr>Primary Pattern Graduation</vt:lpstr>
      <vt:lpstr>Secondary Patterns</vt:lpstr>
      <vt:lpstr>Possible Secondary Patterns</vt:lpstr>
      <vt:lpstr>Voicing Contrasts</vt:lpstr>
      <vt:lpstr>Vowel Contrasts</vt:lpstr>
      <vt:lpstr>Anterior-Posterior Contrasts</vt:lpstr>
      <vt:lpstr>Stridency</vt:lpstr>
      <vt:lpstr>Palatals</vt:lpstr>
      <vt:lpstr>Other Consonant Clusters</vt:lpstr>
      <vt:lpstr>Context-related Processes</vt:lpstr>
      <vt:lpstr>Context-related Processes</vt:lpstr>
      <vt:lpstr>Advanced Patterns</vt:lpstr>
      <vt:lpstr>Example: Morgan, age 4:10</vt:lpstr>
      <vt:lpstr>Example: Morgan</vt:lpstr>
      <vt:lpstr>Example: Adam, age 6:1</vt:lpstr>
      <vt:lpstr>Example: Adam</vt:lpstr>
      <vt:lpstr>Example: Hannah, age 3:3</vt:lpstr>
      <vt:lpstr>Example: Hannah</vt:lpstr>
      <vt:lpstr>Example: Nathan, age 10:6</vt:lpstr>
      <vt:lpstr>Nathan</vt:lpstr>
      <vt:lpstr>Whew</vt:lpstr>
      <vt:lpstr>Sessions</vt:lpstr>
      <vt:lpstr>Session Structure</vt:lpstr>
      <vt:lpstr>Session Structure</vt:lpstr>
      <vt:lpstr>Metaphonological Skills</vt:lpstr>
      <vt:lpstr>Session Structure</vt:lpstr>
      <vt:lpstr>Nitty gritty, part 2</vt:lpstr>
      <vt:lpstr>Nitty gritty, part 3</vt:lpstr>
      <vt:lpstr>Homework</vt:lpstr>
      <vt:lpstr>Ear training</vt:lpstr>
      <vt:lpstr>Ear training</vt:lpstr>
      <vt:lpstr>Ear training</vt:lpstr>
      <vt:lpstr>IEP objectives</vt:lpstr>
      <vt:lpstr>Evidence</vt:lpstr>
      <vt:lpstr>My Evidence</vt:lpstr>
      <vt:lpstr>Evidence: Hugh</vt:lpstr>
      <vt:lpstr>Hugh’s progress in conversation</vt:lpstr>
      <vt:lpstr>Evidence: Bella</vt:lpstr>
      <vt:lpstr>Bella’s progress in conversation</vt:lpstr>
      <vt:lpstr>Evidence: David</vt:lpstr>
      <vt:lpstr>David’s progress in conversation</vt:lpstr>
      <vt:lpstr>Evidence: Carly</vt:lpstr>
      <vt:lpstr>Carly’s progress in conversation</vt:lpstr>
      <vt:lpstr>Evidence: Michael</vt:lpstr>
      <vt:lpstr>Michael’s progress in conversation</vt:lpstr>
      <vt:lpstr>Dismissal</vt:lpstr>
      <vt:lpstr>The last word</vt:lpstr>
      <vt:lpstr>Appendix A</vt:lpstr>
      <vt:lpstr>Overview</vt:lpstr>
      <vt:lpstr>Early: Phonetic Placement</vt:lpstr>
      <vt:lpstr>Early: Moto-Kinesthetic Approach</vt:lpstr>
      <vt:lpstr>Early: Stimulus Approach</vt:lpstr>
      <vt:lpstr>Early: Sensory-Motor Approach</vt:lpstr>
      <vt:lpstr>Early: Discrimination Approach</vt:lpstr>
      <vt:lpstr>Behavioristic Approaches 1</vt:lpstr>
      <vt:lpstr>Behavioristic Approaches 2</vt:lpstr>
      <vt:lpstr>Behavioristic: Programmed Instruction</vt:lpstr>
      <vt:lpstr>Behavioristic: Multiple Phonemic</vt:lpstr>
      <vt:lpstr>Linguistic: Distinctive Features</vt:lpstr>
      <vt:lpstr>Linguistic: Phonological Approaches</vt:lpstr>
      <vt:lpstr>Cycles</vt:lpstr>
      <vt:lpstr>Linguistic: Metaphon</vt:lpstr>
      <vt:lpstr>Linguistic: Phonological Awareness</vt:lpstr>
      <vt:lpstr>Linguistic: Whole Language</vt:lpstr>
      <vt:lpstr>Appendix B</vt:lpstr>
      <vt:lpstr>Phoneme-Oriented Approaches</vt:lpstr>
      <vt:lpstr>Phoneme-Oriented Approaches</vt:lpstr>
      <vt:lpstr>PowerPoint Presentation</vt:lpstr>
    </vt:vector>
  </TitlesOfParts>
  <Company>HCPSS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Cycles Approach (with a few tweaks)</dc:title>
  <dc:creator>Howard County Administrator</dc:creator>
  <cp:lastModifiedBy>Elayne Fife</cp:lastModifiedBy>
  <cp:revision>448</cp:revision>
  <dcterms:created xsi:type="dcterms:W3CDTF">2012-03-12T21:56:38Z</dcterms:created>
  <dcterms:modified xsi:type="dcterms:W3CDTF">2014-06-09T15:45:31Z</dcterms:modified>
</cp:coreProperties>
</file>